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83" r:id="rId1"/>
  </p:sldMasterIdLst>
  <p:notesMasterIdLst>
    <p:notesMasterId r:id="rId26"/>
  </p:notesMasterIdLst>
  <p:sldIdLst>
    <p:sldId id="274" r:id="rId2"/>
    <p:sldId id="277" r:id="rId3"/>
    <p:sldId id="281" r:id="rId4"/>
    <p:sldId id="309" r:id="rId5"/>
    <p:sldId id="313" r:id="rId6"/>
    <p:sldId id="310" r:id="rId7"/>
    <p:sldId id="307" r:id="rId8"/>
    <p:sldId id="297" r:id="rId9"/>
    <p:sldId id="298" r:id="rId10"/>
    <p:sldId id="304" r:id="rId11"/>
    <p:sldId id="299" r:id="rId12"/>
    <p:sldId id="306" r:id="rId13"/>
    <p:sldId id="300" r:id="rId14"/>
    <p:sldId id="301" r:id="rId15"/>
    <p:sldId id="303" r:id="rId16"/>
    <p:sldId id="302" r:id="rId17"/>
    <p:sldId id="308" r:id="rId18"/>
    <p:sldId id="267" r:id="rId19"/>
    <p:sldId id="314" r:id="rId20"/>
    <p:sldId id="315" r:id="rId21"/>
    <p:sldId id="316" r:id="rId22"/>
    <p:sldId id="317" r:id="rId23"/>
    <p:sldId id="318" r:id="rId24"/>
    <p:sldId id="31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87B5F2-6D99-4C26-BECD-FD44D2ACD7B8}" v="63" dt="2024-11-25T22:55:47.897"/>
  </p1510:revLst>
</p1510:revInfo>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Style>
        <a:tcBdr/>
        <a:fill>
          <a:solidFill>
            <a:srgbClr val="FFFFFF"/>
          </a:solidFill>
        </a:fill>
      </a:tcStyle>
    </a:band2H>
    <a:firstCol>
      <a:tcTxStyle>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sorterViewPr>
    <p:cViewPr>
      <p:scale>
        <a:sx n="100" d="100"/>
        <a:sy n="100" d="100"/>
      </p:scale>
      <p:origin x="0" y="-139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1BEF0D-F0BB-DE4B-95CE-6DB70DBA9567}" type="datetimeFigureOut">
              <a:rPr lang="en-US" smtClean="0"/>
              <a:pPr/>
              <a:t>11/26/2024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032801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33483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502838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320533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17794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284622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630956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61BEF0D-F0BB-DE4B-95CE-6DB70DBA9567}" type="datetimeFigureOut">
              <a:rPr lang="en-US" smtClean="0"/>
              <a:pPr/>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91763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61BEF0D-F0BB-DE4B-95CE-6DB70DBA9567}" type="datetimeFigureOut">
              <a:rPr lang="en-US" smtClean="0"/>
              <a:pPr/>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091549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96000" y="394405"/>
            <a:ext cx="10800000" cy="792000"/>
          </a:xfrm>
        </p:spPr>
        <p:txBody>
          <a:bodyPr lIns="0" tIns="0" rIns="0" bIns="0"/>
          <a:lstStyle>
            <a:lvl1pPr algn="ctr" fontAlgn="base">
              <a:defRPr sz="3200">
                <a:solidFill>
                  <a:schemeClr val="tx1">
                    <a:lumMod val="85000"/>
                    <a:lumOff val="15000"/>
                  </a:schemeClr>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a:xfrm>
            <a:off x="612000" y="6314400"/>
            <a:ext cx="2700000" cy="316800"/>
          </a:xfrm>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extLst>
      <p:ext uri="{BB962C8B-B14F-4D97-AF65-F5344CB8AC3E}">
        <p14:creationId xmlns:p14="http://schemas.microsoft.com/office/powerpoint/2010/main" val="311884070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0931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61411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15070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457440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835541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40995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34653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565350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1BEF0D-F0BB-DE4B-95CE-6DB70DBA9567}" type="datetimeFigureOut">
              <a:rPr lang="en-US" smtClean="0"/>
              <a:pPr/>
              <a:t>11/26/2024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2045890705"/>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subTitle" idx="1"/>
          </p:nvPr>
        </p:nvSpPr>
        <p:spPr>
          <a:xfrm>
            <a:off x="1683171" y="2654710"/>
            <a:ext cx="8825658" cy="2310580"/>
          </a:xfrm>
        </p:spPr>
        <p:txBody>
          <a:bodyPr>
            <a:normAutofit/>
          </a:bodyPr>
          <a:lstStyle/>
          <a:p>
            <a:pPr marL="231775" indent="-6350" algn="just">
              <a:lnSpc>
                <a:spcPct val="107000"/>
              </a:lnSpc>
              <a:spcAft>
                <a:spcPts val="800"/>
              </a:spcAft>
            </a:pPr>
            <a:r>
              <a:rPr lang="en-IN" sz="2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p>
        </p:txBody>
      </p:sp>
      <p:pic>
        <p:nvPicPr>
          <p:cNvPr id="3" name="Picture 2">
            <a:extLst>
              <a:ext uri="{FF2B5EF4-FFF2-40B4-BE49-F238E27FC236}">
                <a16:creationId xmlns:a16="http://schemas.microsoft.com/office/drawing/2014/main" id="{29FEA3D4-71DA-86EF-676F-79915FA3D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074" y="571530"/>
            <a:ext cx="6467771" cy="913111"/>
          </a:xfrm>
          <a:prstGeom prst="rect">
            <a:avLst/>
          </a:prstGeom>
        </p:spPr>
      </p:pic>
      <p:sp>
        <p:nvSpPr>
          <p:cNvPr id="6" name="Title 3">
            <a:extLst>
              <a:ext uri="{FF2B5EF4-FFF2-40B4-BE49-F238E27FC236}">
                <a16:creationId xmlns:a16="http://schemas.microsoft.com/office/drawing/2014/main" id="{B0F76BF4-AD34-2B78-B0CC-3CF2CBD2F807}"/>
              </a:ext>
            </a:extLst>
          </p:cNvPr>
          <p:cNvSpPr txBox="1">
            <a:spLocks/>
          </p:cNvSpPr>
          <p:nvPr/>
        </p:nvSpPr>
        <p:spPr bwMode="gray">
          <a:xfrm>
            <a:off x="1261311" y="1148174"/>
            <a:ext cx="9669378" cy="2005263"/>
          </a:xfrm>
          <a:prstGeom prst="rect">
            <a:avLst/>
          </a:prstGeom>
        </p:spPr>
        <p:txBody>
          <a:bodyPr vert="horz" lIns="91440" tIns="45720" rIns="91440" bIns="45720" rtlCol="0" anchor="b">
            <a:norm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800" b="1" dirty="0">
                <a:latin typeface="Times New Roman" panose="02020603050405020304" pitchFamily="18" charset="0"/>
                <a:cs typeface="Times New Roman" panose="02020603050405020304" pitchFamily="18" charset="0"/>
              </a:rPr>
              <a:t>Title</a:t>
            </a:r>
            <a:r>
              <a:rPr lang="en-IN" sz="2800" dirty="0">
                <a:latin typeface="Times New Roman" panose="02020603050405020304" pitchFamily="18" charset="0"/>
                <a:cs typeface="Times New Roman" panose="02020603050405020304" pitchFamily="18" charset="0"/>
              </a:rPr>
              <a:t>:  Landslide Monitoring And Alerting System Using IoT</a:t>
            </a:r>
            <a:br>
              <a:rPr lang="en-IN" sz="2800" dirty="0">
                <a:latin typeface="Times New Roman" panose="02020603050405020304" pitchFamily="18" charset="0"/>
                <a:cs typeface="Times New Roman" panose="02020603050405020304" pitchFamily="18" charset="0"/>
              </a:rPr>
            </a:br>
            <a:br>
              <a:rPr lang="en-IN" sz="2800"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Domain</a:t>
            </a:r>
            <a:r>
              <a:rPr lang="en-IN" sz="2800" dirty="0">
                <a:latin typeface="Times New Roman" panose="02020603050405020304" pitchFamily="18" charset="0"/>
                <a:cs typeface="Times New Roman" panose="02020603050405020304" pitchFamily="18" charset="0"/>
              </a:rPr>
              <a:t>: Internet Of Things</a:t>
            </a:r>
            <a:endParaRPr lang="en-IN" sz="2800" dirty="0"/>
          </a:p>
        </p:txBody>
      </p:sp>
      <p:sp>
        <p:nvSpPr>
          <p:cNvPr id="7" name="TextBox 6">
            <a:extLst>
              <a:ext uri="{FF2B5EF4-FFF2-40B4-BE49-F238E27FC236}">
                <a16:creationId xmlns:a16="http://schemas.microsoft.com/office/drawing/2014/main" id="{0663A6B1-8D4D-D370-AC27-195B500AD04E}"/>
              </a:ext>
            </a:extLst>
          </p:cNvPr>
          <p:cNvSpPr txBox="1"/>
          <p:nvPr/>
        </p:nvSpPr>
        <p:spPr>
          <a:xfrm>
            <a:off x="838200" y="3614079"/>
            <a:ext cx="4982817" cy="1710084"/>
          </a:xfrm>
          <a:prstGeom prst="rect">
            <a:avLst/>
          </a:prstGeom>
          <a:noFill/>
        </p:spPr>
        <p:txBody>
          <a:bodyPr wrap="square" rtlCol="0">
            <a:spAutoFit/>
          </a:bodyPr>
          <a:lstStyle/>
          <a:p>
            <a:pPr algn="ctr"/>
            <a:r>
              <a:rPr lang="en-IN" sz="1800" b="1" spc="-15" dirty="0">
                <a:solidFill>
                  <a:schemeClr val="bg1"/>
                </a:solidFill>
                <a:latin typeface="Times New Roman"/>
                <a:cs typeface="Times New Roman"/>
              </a:rPr>
              <a:t>PRESENTED</a:t>
            </a:r>
            <a:r>
              <a:rPr lang="en-IN" sz="1800" b="1" spc="50" dirty="0">
                <a:solidFill>
                  <a:schemeClr val="bg1"/>
                </a:solidFill>
                <a:latin typeface="Times New Roman"/>
                <a:cs typeface="Times New Roman"/>
              </a:rPr>
              <a:t> </a:t>
            </a:r>
            <a:r>
              <a:rPr lang="en-IN" sz="1800" b="1" spc="-5" dirty="0">
                <a:solidFill>
                  <a:schemeClr val="bg1"/>
                </a:solidFill>
                <a:latin typeface="Times New Roman"/>
                <a:cs typeface="Times New Roman"/>
              </a:rPr>
              <a:t>BY</a:t>
            </a:r>
          </a:p>
          <a:p>
            <a:endParaRPr lang="en-IN" sz="1800" b="1" spc="-5" dirty="0">
              <a:solidFill>
                <a:schemeClr val="bg1"/>
              </a:solidFill>
              <a:latin typeface="Times New Roman"/>
              <a:cs typeface="Times New Roman"/>
            </a:endParaRP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PALAPALA BHARATH KUMAR REDDY  U21EC203</a:t>
            </a:r>
          </a:p>
          <a:p>
            <a:pPr algn="just">
              <a:lnSpc>
                <a:spcPct val="150000"/>
              </a:lnSpc>
            </a:pPr>
            <a:r>
              <a:rPr lang="en-IN" sz="1600" spc="-5" dirty="0">
                <a:solidFill>
                  <a:schemeClr val="bg1"/>
                </a:solidFill>
                <a:latin typeface="Times New Roman" panose="02020603050405020304" pitchFamily="18" charset="0"/>
                <a:cs typeface="Times New Roman" panose="02020603050405020304" pitchFamily="18" charset="0"/>
              </a:rPr>
              <a:t>PRADEEP NAMOJU                                      U21EC228</a:t>
            </a:r>
            <a:endParaRPr lang="en-IN" sz="1600" dirty="0">
              <a:solidFill>
                <a:schemeClr val="bg1"/>
              </a:solidFill>
              <a:latin typeface="Times New Roman" panose="02020603050405020304" pitchFamily="18" charset="0"/>
              <a:cs typeface="Times New Roman" panose="02020603050405020304" pitchFamily="18" charset="0"/>
            </a:endParaRP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SANDURI ASHOK KUMAR            	         U21EC239</a:t>
            </a:r>
          </a:p>
        </p:txBody>
      </p:sp>
      <p:sp>
        <p:nvSpPr>
          <p:cNvPr id="8" name="TextBox 7">
            <a:extLst>
              <a:ext uri="{FF2B5EF4-FFF2-40B4-BE49-F238E27FC236}">
                <a16:creationId xmlns:a16="http://schemas.microsoft.com/office/drawing/2014/main" id="{B5738ABA-57A8-D7FB-A189-A77A441F8935}"/>
              </a:ext>
            </a:extLst>
          </p:cNvPr>
          <p:cNvSpPr txBox="1"/>
          <p:nvPr/>
        </p:nvSpPr>
        <p:spPr>
          <a:xfrm>
            <a:off x="8256194" y="3613087"/>
            <a:ext cx="1923796" cy="892552"/>
          </a:xfrm>
          <a:prstGeom prst="rect">
            <a:avLst/>
          </a:prstGeom>
          <a:noFill/>
        </p:spPr>
        <p:txBody>
          <a:bodyPr wrap="none" rtlCol="0">
            <a:spAutoFit/>
          </a:bodyPr>
          <a:lstStyle/>
          <a:p>
            <a:pPr algn="ctr"/>
            <a:r>
              <a:rPr lang="en-IN" b="1" dirty="0">
                <a:solidFill>
                  <a:schemeClr val="bg1"/>
                </a:solidFill>
                <a:latin typeface="Times New Roman" panose="02020603050405020304" pitchFamily="18" charset="0"/>
                <a:cs typeface="Times New Roman" panose="02020603050405020304" pitchFamily="18" charset="0"/>
              </a:rPr>
              <a:t>GUIDED BY</a:t>
            </a:r>
          </a:p>
          <a:p>
            <a:pPr algn="ctr"/>
            <a:endParaRPr lang="en-IN" b="1" dirty="0">
              <a:solidFill>
                <a:schemeClr val="bg1"/>
              </a:solidFill>
              <a:latin typeface="Times New Roman" panose="02020603050405020304" pitchFamily="18" charset="0"/>
              <a:cs typeface="Times New Roman" panose="02020603050405020304" pitchFamily="18" charset="0"/>
            </a:endParaRPr>
          </a:p>
          <a:p>
            <a:pPr algn="ctr"/>
            <a:r>
              <a:rPr lang="en-US" sz="1600" dirty="0" err="1">
                <a:solidFill>
                  <a:schemeClr val="bg1"/>
                </a:solidFill>
                <a:latin typeface="Times New Roman" panose="02020603050405020304" pitchFamily="18" charset="0"/>
                <a:cs typeface="Times New Roman" panose="02020603050405020304" pitchFamily="18" charset="0"/>
              </a:rPr>
              <a:t>Dr.M.NAGARAJAN</a:t>
            </a:r>
            <a:endParaRPr lang="en-IN" sz="1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AA5F-ECA6-F096-FB76-6B66F8394DBC}"/>
              </a:ext>
            </a:extLst>
          </p:cNvPr>
          <p:cNvSpPr>
            <a:spLocks noGrp="1"/>
          </p:cNvSpPr>
          <p:nvPr>
            <p:ph type="title"/>
          </p:nvPr>
        </p:nvSpPr>
        <p:spPr>
          <a:xfrm>
            <a:off x="405114" y="365125"/>
            <a:ext cx="10741306" cy="827067"/>
          </a:xfrm>
        </p:spPr>
        <p:txBody>
          <a:bodyPr/>
          <a:lstStyle/>
          <a:p>
            <a:r>
              <a:rPr lang="en-IN" sz="2400" dirty="0" err="1"/>
              <a:t>NodeMCU</a:t>
            </a:r>
            <a:r>
              <a:rPr lang="en-IN" sz="2400" dirty="0"/>
              <a:t> [ESP8266] </a:t>
            </a:r>
            <a:r>
              <a:rPr lang="en-IN" dirty="0"/>
              <a:t>:</a:t>
            </a:r>
          </a:p>
        </p:txBody>
      </p:sp>
      <p:sp>
        <p:nvSpPr>
          <p:cNvPr id="8" name="TextBox 7">
            <a:extLst>
              <a:ext uri="{FF2B5EF4-FFF2-40B4-BE49-F238E27FC236}">
                <a16:creationId xmlns:a16="http://schemas.microsoft.com/office/drawing/2014/main" id="{40DF689D-ED12-19B9-4FD6-2E5EF133BF5C}"/>
              </a:ext>
            </a:extLst>
          </p:cNvPr>
          <p:cNvSpPr txBox="1"/>
          <p:nvPr/>
        </p:nvSpPr>
        <p:spPr>
          <a:xfrm>
            <a:off x="405114" y="2416254"/>
            <a:ext cx="5956357" cy="41549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just" defTabSz="914400" rtl="0" fontAlgn="auto" latinLnBrk="0" hangingPunct="0">
              <a:lnSpc>
                <a:spcPct val="150000"/>
              </a:lnSpc>
              <a:spcBef>
                <a:spcPts val="0"/>
              </a:spcBef>
              <a:spcAft>
                <a:spcPts val="0"/>
              </a:spcAft>
              <a:buClrTx/>
              <a:buSzTx/>
              <a:buFontTx/>
              <a:buNone/>
            </a:pPr>
            <a:r>
              <a:rPr lang="en-US" sz="2000" b="0" i="0" dirty="0">
                <a:solidFill>
                  <a:srgbClr val="333333"/>
                </a:solidFill>
                <a:effectLst/>
                <a:latin typeface="Times New Roman" panose="02020603050405020304" pitchFamily="18" charset="0"/>
                <a:cs typeface="Times New Roman" panose="02020603050405020304" pitchFamily="18" charset="0"/>
              </a:rPr>
              <a:t>The </a:t>
            </a:r>
            <a:r>
              <a:rPr lang="en-US" sz="2000" b="0" i="0" dirty="0" err="1">
                <a:solidFill>
                  <a:srgbClr val="333333"/>
                </a:solidFill>
                <a:effectLst/>
                <a:latin typeface="Times New Roman" panose="02020603050405020304" pitchFamily="18" charset="0"/>
                <a:cs typeface="Times New Roman" panose="02020603050405020304" pitchFamily="18" charset="0"/>
              </a:rPr>
              <a:t>NodeMCU</a:t>
            </a:r>
            <a:r>
              <a:rPr lang="en-US" sz="2000" b="0" i="0" dirty="0">
                <a:solidFill>
                  <a:srgbClr val="333333"/>
                </a:solidFill>
                <a:effectLst/>
                <a:latin typeface="Times New Roman" panose="02020603050405020304" pitchFamily="18" charset="0"/>
                <a:cs typeface="Times New Roman" panose="02020603050405020304" pitchFamily="18" charset="0"/>
              </a:rPr>
              <a:t> (Node </a:t>
            </a:r>
            <a:r>
              <a:rPr lang="en-US" sz="2000" b="0" i="0" dirty="0" err="1">
                <a:solidFill>
                  <a:srgbClr val="333333"/>
                </a:solidFill>
                <a:effectLst/>
                <a:latin typeface="Times New Roman" panose="02020603050405020304" pitchFamily="18" charset="0"/>
                <a:cs typeface="Times New Roman" panose="02020603050405020304" pitchFamily="18" charset="0"/>
              </a:rPr>
              <a:t>M</a:t>
            </a:r>
            <a:r>
              <a:rPr lang="en-US" sz="2000" dirty="0" err="1">
                <a:solidFill>
                  <a:srgbClr val="333333"/>
                </a:solidFill>
                <a:latin typeface="Times New Roman" panose="02020603050405020304" pitchFamily="18" charset="0"/>
                <a:cs typeface="Times New Roman" panose="02020603050405020304" pitchFamily="18" charset="0"/>
              </a:rPr>
              <a:t>i</a:t>
            </a:r>
            <a:r>
              <a:rPr lang="en-US" sz="2000" b="0" i="0" dirty="0" err="1">
                <a:solidFill>
                  <a:srgbClr val="333333"/>
                </a:solidFill>
                <a:effectLst/>
                <a:latin typeface="Times New Roman" panose="02020603050405020304" pitchFamily="18" charset="0"/>
                <a:cs typeface="Times New Roman" panose="02020603050405020304" pitchFamily="18" charset="0"/>
              </a:rPr>
              <a:t>croController</a:t>
            </a:r>
            <a:r>
              <a:rPr lang="en-US" sz="2000" b="0" i="0" dirty="0">
                <a:solidFill>
                  <a:srgbClr val="333333"/>
                </a:solidFill>
                <a:effectLst/>
                <a:latin typeface="Times New Roman" panose="02020603050405020304" pitchFamily="18" charset="0"/>
                <a:cs typeface="Times New Roman" panose="02020603050405020304" pitchFamily="18" charset="0"/>
              </a:rPr>
              <a:t> Unit) is an open-source software and hardware development environment built around an inexpensive System-on-a-Chip (SoC) called the ESP8266. The ESP8266, designed and manufactured by </a:t>
            </a:r>
            <a:r>
              <a:rPr lang="en-US" sz="2000" b="0" i="0" dirty="0" err="1">
                <a:solidFill>
                  <a:srgbClr val="333333"/>
                </a:solidFill>
                <a:effectLst/>
                <a:latin typeface="Times New Roman" panose="02020603050405020304" pitchFamily="18" charset="0"/>
                <a:cs typeface="Times New Roman" panose="02020603050405020304" pitchFamily="18" charset="0"/>
              </a:rPr>
              <a:t>Espressif</a:t>
            </a:r>
            <a:r>
              <a:rPr lang="en-US" sz="2000" b="0" i="0" dirty="0">
                <a:solidFill>
                  <a:srgbClr val="333333"/>
                </a:solidFill>
                <a:effectLst/>
                <a:latin typeface="Times New Roman" panose="02020603050405020304" pitchFamily="18" charset="0"/>
                <a:cs typeface="Times New Roman" panose="02020603050405020304" pitchFamily="18" charset="0"/>
              </a:rPr>
              <a:t> Systems, contains the crucial elements of a computer: CPU, RAM, networking (</a:t>
            </a:r>
            <a:r>
              <a:rPr lang="en-US" sz="2000" b="0" i="0" dirty="0" err="1">
                <a:solidFill>
                  <a:srgbClr val="333333"/>
                </a:solidFill>
                <a:effectLst/>
                <a:latin typeface="Times New Roman" panose="02020603050405020304" pitchFamily="18" charset="0"/>
                <a:cs typeface="Times New Roman" panose="02020603050405020304" pitchFamily="18" charset="0"/>
              </a:rPr>
              <a:t>WiFi</a:t>
            </a:r>
            <a:r>
              <a:rPr lang="en-US" sz="2000" b="0" i="0" dirty="0">
                <a:solidFill>
                  <a:srgbClr val="333333"/>
                </a:solidFill>
                <a:effectLst/>
                <a:latin typeface="Times New Roman" panose="02020603050405020304" pitchFamily="18" charset="0"/>
                <a:cs typeface="Times New Roman" panose="02020603050405020304" pitchFamily="18" charset="0"/>
              </a:rPr>
              <a:t>), and even a modern operating system and SDK. That makes it an excellent choice for Internet of Things (IoT) projects of all kinds.</a:t>
            </a:r>
            <a:endParaRPr kumimoji="0" lang="en-IN" sz="2000" b="0" i="0" u="none" strike="noStrike" cap="none" spc="0" normalizeH="0" baseline="0" dirty="0">
              <a:ln>
                <a:noFill/>
              </a:ln>
              <a:solidFill>
                <a:schemeClr val="tx1"/>
              </a:solidFill>
              <a:effectLst/>
              <a:uFillTx/>
              <a:latin typeface="Times New Roman" panose="02020603050405020304" pitchFamily="18" charset="0"/>
              <a:cs typeface="Times New Roman" panose="02020603050405020304" pitchFamily="18" charset="0"/>
              <a:sym typeface="Calibri" panose="020F0502020204030204"/>
            </a:endParaRPr>
          </a:p>
        </p:txBody>
      </p:sp>
      <p:pic>
        <p:nvPicPr>
          <p:cNvPr id="6146" name="Picture 2" descr="What is Nodemcu ESP8266?">
            <a:extLst>
              <a:ext uri="{FF2B5EF4-FFF2-40B4-BE49-F238E27FC236}">
                <a16:creationId xmlns:a16="http://schemas.microsoft.com/office/drawing/2014/main" id="{BDC8845A-7502-424D-6E84-CBD671F328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268" y="2688508"/>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37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00F8-741A-DC87-5C0B-1D0AFC766EAA}"/>
              </a:ext>
            </a:extLst>
          </p:cNvPr>
          <p:cNvSpPr>
            <a:spLocks noGrp="1"/>
          </p:cNvSpPr>
          <p:nvPr>
            <p:ph type="title"/>
          </p:nvPr>
        </p:nvSpPr>
        <p:spPr>
          <a:xfrm>
            <a:off x="838200" y="486138"/>
            <a:ext cx="3421284" cy="960698"/>
          </a:xfrm>
        </p:spPr>
        <p:txBody>
          <a:bodyPr>
            <a:normAutofit fontScale="90000"/>
          </a:bodyPr>
          <a:lstStyle/>
          <a:p>
            <a:r>
              <a:rPr lang="en-IN" sz="3600" b="1" kern="100" dirty="0">
                <a:solidFill>
                  <a:schemeClr val="bg1"/>
                </a:solidFill>
                <a:effectLst/>
                <a:latin typeface="Times New Roman" panose="02020603050405020304" pitchFamily="18" charset="0"/>
                <a:ea typeface="Times New Roman" panose="02020603050405020304" pitchFamily="18" charset="0"/>
              </a:rPr>
              <a:t>LCD Display:</a:t>
            </a:r>
            <a:br>
              <a:rPr lang="en-IN" sz="1800" kern="100" dirty="0">
                <a:solidFill>
                  <a:schemeClr val="bg1"/>
                </a:solidFill>
                <a:effectLst/>
                <a:latin typeface="Calibri" panose="020F0502020204030204" pitchFamily="34" charset="0"/>
                <a:ea typeface="Calibri" panose="020F0502020204030204" pitchFamily="34" charset="0"/>
              </a:rPr>
            </a:br>
            <a:endParaRPr lang="en-IN" dirty="0">
              <a:solidFill>
                <a:schemeClr val="bg1"/>
              </a:solidFill>
            </a:endParaRPr>
          </a:p>
        </p:txBody>
      </p:sp>
      <p:sp>
        <p:nvSpPr>
          <p:cNvPr id="3" name="TextBox 2">
            <a:extLst>
              <a:ext uri="{FF2B5EF4-FFF2-40B4-BE49-F238E27FC236}">
                <a16:creationId xmlns:a16="http://schemas.microsoft.com/office/drawing/2014/main" id="{B8FB723F-6FC6-2873-77D7-D7D903CF788C}"/>
              </a:ext>
            </a:extLst>
          </p:cNvPr>
          <p:cNvSpPr txBox="1"/>
          <p:nvPr/>
        </p:nvSpPr>
        <p:spPr>
          <a:xfrm>
            <a:off x="356418" y="2341944"/>
            <a:ext cx="4549879" cy="42248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504190" marR="368935" algn="just">
              <a:lnSpc>
                <a:spcPct val="104000"/>
              </a:lnSpc>
              <a:spcAft>
                <a:spcPts val="25"/>
              </a:spcAft>
            </a:pPr>
            <a:r>
              <a:rPr lang="en-IN" sz="2400" kern="100" dirty="0">
                <a:solidFill>
                  <a:schemeClr val="tx1"/>
                </a:solidFill>
                <a:effectLst/>
                <a:latin typeface="Times New Roman" panose="02020603050405020304" pitchFamily="18" charset="0"/>
                <a:ea typeface="Times New Roman" panose="02020603050405020304" pitchFamily="18" charset="0"/>
              </a:rPr>
              <a:t>A liquid-crystal display is a flat-panel display or other electronically modulated optical device that uses the light-modulating properties of liquid crystals combined with polarizers. Liquid crystals do not emit light directly but instead use a backlight or reflector to produce images in </a:t>
            </a:r>
            <a:r>
              <a:rPr lang="en-IN" sz="2400" kern="100" dirty="0" err="1">
                <a:solidFill>
                  <a:schemeClr val="tx1"/>
                </a:solidFill>
                <a:effectLst/>
                <a:latin typeface="Times New Roman" panose="02020603050405020304" pitchFamily="18" charset="0"/>
                <a:ea typeface="Times New Roman" panose="02020603050405020304" pitchFamily="18" charset="0"/>
              </a:rPr>
              <a:t>color</a:t>
            </a:r>
            <a:r>
              <a:rPr lang="en-IN" sz="2400" kern="100" dirty="0">
                <a:solidFill>
                  <a:schemeClr val="tx1"/>
                </a:solidFill>
                <a:effectLst/>
                <a:latin typeface="Times New Roman" panose="02020603050405020304" pitchFamily="18" charset="0"/>
                <a:ea typeface="Times New Roman" panose="02020603050405020304" pitchFamily="18" charset="0"/>
              </a:rPr>
              <a:t> or monochrome.</a:t>
            </a:r>
            <a:endParaRPr lang="en-IN" sz="2400" kern="100" dirty="0">
              <a:solidFill>
                <a:schemeClr val="tx1"/>
              </a:solidFill>
              <a:effectLst/>
              <a:latin typeface="Calibri" panose="020F0502020204030204" pitchFamily="34" charset="0"/>
              <a:ea typeface="Calibri" panose="020F0502020204030204" pitchFamily="34" charset="0"/>
            </a:endParaRPr>
          </a:p>
        </p:txBody>
      </p:sp>
      <p:sp>
        <p:nvSpPr>
          <p:cNvPr id="4" name="AutoShape 2" descr="In-Depth: Interfacing an I2C LCD with Arduino">
            <a:extLst>
              <a:ext uri="{FF2B5EF4-FFF2-40B4-BE49-F238E27FC236}">
                <a16:creationId xmlns:a16="http://schemas.microsoft.com/office/drawing/2014/main" id="{35C03CA7-D81E-FD50-F0AA-31E5D111CF31}"/>
              </a:ext>
            </a:extLst>
          </p:cNvPr>
          <p:cNvSpPr>
            <a:spLocks noChangeAspect="1" noChangeArrowheads="1"/>
          </p:cNvSpPr>
          <p:nvPr/>
        </p:nvSpPr>
        <p:spPr bwMode="auto">
          <a:xfrm>
            <a:off x="2358189" y="3276599"/>
            <a:ext cx="6657473" cy="30720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72811215-EC8A-3C7B-8F46-614C9451D1D2}"/>
              </a:ext>
            </a:extLst>
          </p:cNvPr>
          <p:cNvPicPr>
            <a:picLocks noChangeAspect="1"/>
          </p:cNvPicPr>
          <p:nvPr/>
        </p:nvPicPr>
        <p:blipFill>
          <a:blip r:embed="rId2"/>
          <a:stretch>
            <a:fillRect/>
          </a:stretch>
        </p:blipFill>
        <p:spPr>
          <a:xfrm>
            <a:off x="5722374" y="2674363"/>
            <a:ext cx="5083988" cy="3323109"/>
          </a:xfrm>
          <a:prstGeom prst="rect">
            <a:avLst/>
          </a:prstGeom>
        </p:spPr>
      </p:pic>
    </p:spTree>
    <p:extLst>
      <p:ext uri="{BB962C8B-B14F-4D97-AF65-F5344CB8AC3E}">
        <p14:creationId xmlns:p14="http://schemas.microsoft.com/office/powerpoint/2010/main" val="1249185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00F8-741A-DC87-5C0B-1D0AFC766EAA}"/>
              </a:ext>
            </a:extLst>
          </p:cNvPr>
          <p:cNvSpPr>
            <a:spLocks noGrp="1"/>
          </p:cNvSpPr>
          <p:nvPr>
            <p:ph type="title"/>
          </p:nvPr>
        </p:nvSpPr>
        <p:spPr>
          <a:xfrm>
            <a:off x="582560" y="869596"/>
            <a:ext cx="5434781" cy="960698"/>
          </a:xfrm>
        </p:spPr>
        <p:txBody>
          <a:bodyPr>
            <a:normAutofit fontScale="90000"/>
          </a:bodyPr>
          <a:lstStyle/>
          <a:p>
            <a:r>
              <a:rPr lang="en-IN" sz="3600" kern="100" dirty="0">
                <a:solidFill>
                  <a:schemeClr val="bg1"/>
                </a:solidFill>
                <a:latin typeface="Times New Roman" panose="02020603050405020304" pitchFamily="18" charset="0"/>
                <a:ea typeface="Times New Roman" panose="02020603050405020304" pitchFamily="18" charset="0"/>
              </a:rPr>
              <a:t>Ultrasonic Sensor</a:t>
            </a:r>
            <a:r>
              <a:rPr lang="en-IN" sz="3600" b="1" kern="100" dirty="0">
                <a:solidFill>
                  <a:schemeClr val="bg1"/>
                </a:solidFill>
                <a:effectLst/>
                <a:latin typeface="Times New Roman" panose="02020603050405020304" pitchFamily="18" charset="0"/>
                <a:ea typeface="Times New Roman" panose="02020603050405020304" pitchFamily="18" charset="0"/>
              </a:rPr>
              <a:t>:</a:t>
            </a:r>
            <a:br>
              <a:rPr lang="en-IN" sz="1800" kern="100" dirty="0">
                <a:solidFill>
                  <a:srgbClr val="000000"/>
                </a:solidFill>
                <a:effectLst/>
                <a:latin typeface="Calibri" panose="020F0502020204030204" pitchFamily="34" charset="0"/>
                <a:ea typeface="Calibri" panose="020F0502020204030204" pitchFamily="34" charset="0"/>
              </a:rPr>
            </a:br>
            <a:endParaRPr lang="en-IN" dirty="0"/>
          </a:p>
        </p:txBody>
      </p:sp>
      <p:sp>
        <p:nvSpPr>
          <p:cNvPr id="3" name="TextBox 2">
            <a:extLst>
              <a:ext uri="{FF2B5EF4-FFF2-40B4-BE49-F238E27FC236}">
                <a16:creationId xmlns:a16="http://schemas.microsoft.com/office/drawing/2014/main" id="{B8FB723F-6FC6-2873-77D7-D7D903CF788C}"/>
              </a:ext>
            </a:extLst>
          </p:cNvPr>
          <p:cNvSpPr txBox="1"/>
          <p:nvPr/>
        </p:nvSpPr>
        <p:spPr>
          <a:xfrm>
            <a:off x="1182327" y="2985596"/>
            <a:ext cx="4746523" cy="2304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504190" marR="368935" algn="just">
              <a:lnSpc>
                <a:spcPct val="104000"/>
              </a:lnSpc>
              <a:spcAft>
                <a:spcPts val="25"/>
              </a:spcAft>
            </a:pPr>
            <a:r>
              <a:rPr lang="en-US" sz="2400" dirty="0">
                <a:latin typeface="Times New Roman" panose="02020603050405020304" pitchFamily="18" charset="0"/>
                <a:cs typeface="Times New Roman" panose="02020603050405020304" pitchFamily="18" charset="0"/>
              </a:rPr>
              <a:t>An electronic instrument that uses ultrasonic sound waves (through air) to measure the distance of the target object and the reflected sound is converted into electrical signal.</a:t>
            </a:r>
            <a:endParaRPr lang="en-IN"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AutoShape 2" descr="In-Depth: Interfacing an I2C LCD with Arduino">
            <a:extLst>
              <a:ext uri="{FF2B5EF4-FFF2-40B4-BE49-F238E27FC236}">
                <a16:creationId xmlns:a16="http://schemas.microsoft.com/office/drawing/2014/main" id="{35C03CA7-D81E-FD50-F0AA-31E5D111CF31}"/>
              </a:ext>
            </a:extLst>
          </p:cNvPr>
          <p:cNvSpPr>
            <a:spLocks noChangeAspect="1" noChangeArrowheads="1"/>
          </p:cNvSpPr>
          <p:nvPr/>
        </p:nvSpPr>
        <p:spPr bwMode="auto">
          <a:xfrm>
            <a:off x="2358189" y="3276599"/>
            <a:ext cx="6657473" cy="30720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descr="R&amp;D HC-SR04 Ultrasonic Sensor Distance Module, for All Type of Devlopment  Board and robot Pack of 1">
            <a:extLst>
              <a:ext uri="{FF2B5EF4-FFF2-40B4-BE49-F238E27FC236}">
                <a16:creationId xmlns:a16="http://schemas.microsoft.com/office/drawing/2014/main" id="{CDD7664D-05EF-A229-CDB8-C7A3ABC3C8C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4118" y="2985596"/>
            <a:ext cx="3639385" cy="223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663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FF0F-1D42-5A8C-3B49-55090AE96AB6}"/>
              </a:ext>
            </a:extLst>
          </p:cNvPr>
          <p:cNvSpPr>
            <a:spLocks noGrp="1"/>
          </p:cNvSpPr>
          <p:nvPr>
            <p:ph type="title"/>
          </p:nvPr>
        </p:nvSpPr>
        <p:spPr>
          <a:xfrm>
            <a:off x="694077" y="801852"/>
            <a:ext cx="3768524" cy="1093285"/>
          </a:xfrm>
        </p:spPr>
        <p:txBody>
          <a:bodyPr>
            <a:normAutofit fontScale="90000"/>
          </a:bodyPr>
          <a:lstStyle/>
          <a:p>
            <a:r>
              <a:rPr lang="en-IN" kern="100" dirty="0">
                <a:solidFill>
                  <a:schemeClr val="bg1"/>
                </a:solidFill>
                <a:effectLst/>
                <a:latin typeface="Times New Roman" panose="02020603050405020304" pitchFamily="18" charset="0"/>
                <a:ea typeface="Times New Roman" panose="02020603050405020304" pitchFamily="18" charset="0"/>
              </a:rPr>
              <a:t>Vibrational Sensor:</a:t>
            </a:r>
            <a:br>
              <a:rPr lang="en-IN" kern="100" dirty="0">
                <a:solidFill>
                  <a:srgbClr val="000000"/>
                </a:solidFill>
                <a:effectLst/>
                <a:latin typeface="Calibri" panose="020F0502020204030204" pitchFamily="34" charset="0"/>
                <a:ea typeface="Calibri" panose="020F0502020204030204" pitchFamily="34" charset="0"/>
              </a:rPr>
            </a:br>
            <a:endParaRPr lang="en-IN" dirty="0"/>
          </a:p>
        </p:txBody>
      </p:sp>
      <p:sp>
        <p:nvSpPr>
          <p:cNvPr id="3" name="TextBox 2">
            <a:extLst>
              <a:ext uri="{FF2B5EF4-FFF2-40B4-BE49-F238E27FC236}">
                <a16:creationId xmlns:a16="http://schemas.microsoft.com/office/drawing/2014/main" id="{9E02AF69-7BAB-5682-01DF-025E3954DFAB}"/>
              </a:ext>
            </a:extLst>
          </p:cNvPr>
          <p:cNvSpPr txBox="1"/>
          <p:nvPr/>
        </p:nvSpPr>
        <p:spPr>
          <a:xfrm>
            <a:off x="422787" y="2494157"/>
            <a:ext cx="4768645" cy="42248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601980" algn="just">
              <a:lnSpc>
                <a:spcPct val="104000"/>
              </a:lnSpc>
              <a:spcAft>
                <a:spcPts val="25"/>
              </a:spcAft>
            </a:pPr>
            <a:r>
              <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Vibration sensors are devices that detect vibration, shock, and sound. They can be used in machinery to detect problems before they happen. Vibration sensors work by detecting the motion of a material or object by sensing its frequency. The faster the movement, the higher the frequency detected on a vibration sensor.</a:t>
            </a:r>
            <a:endParaRPr lang="en-IN"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1F82BAA-35C1-2535-967D-FC2024544DB5}"/>
              </a:ext>
            </a:extLst>
          </p:cNvPr>
          <p:cNvPicPr>
            <a:picLocks noChangeAspect="1"/>
          </p:cNvPicPr>
          <p:nvPr/>
        </p:nvPicPr>
        <p:blipFill>
          <a:blip r:embed="rId2"/>
          <a:stretch>
            <a:fillRect/>
          </a:stretch>
        </p:blipFill>
        <p:spPr>
          <a:xfrm>
            <a:off x="7698658" y="3283974"/>
            <a:ext cx="4363227" cy="2802606"/>
          </a:xfrm>
          <a:prstGeom prst="rect">
            <a:avLst/>
          </a:prstGeom>
        </p:spPr>
      </p:pic>
    </p:spTree>
    <p:extLst>
      <p:ext uri="{BB962C8B-B14F-4D97-AF65-F5344CB8AC3E}">
        <p14:creationId xmlns:p14="http://schemas.microsoft.com/office/powerpoint/2010/main" val="2519848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FF0F-1D42-5A8C-3B49-55090AE96AB6}"/>
              </a:ext>
            </a:extLst>
          </p:cNvPr>
          <p:cNvSpPr>
            <a:spLocks noGrp="1"/>
          </p:cNvSpPr>
          <p:nvPr>
            <p:ph type="title"/>
          </p:nvPr>
        </p:nvSpPr>
        <p:spPr>
          <a:xfrm>
            <a:off x="762902" y="811684"/>
            <a:ext cx="3768524" cy="1093285"/>
          </a:xfrm>
        </p:spPr>
        <p:txBody>
          <a:bodyPr>
            <a:normAutofit fontScale="90000"/>
          </a:bodyPr>
          <a:lstStyle/>
          <a:p>
            <a:r>
              <a:rPr lang="en-IN" kern="100" dirty="0">
                <a:solidFill>
                  <a:schemeClr val="bg1"/>
                </a:solidFill>
                <a:latin typeface="Times New Roman" panose="02020603050405020304" pitchFamily="18" charset="0"/>
                <a:ea typeface="Times New Roman" panose="02020603050405020304" pitchFamily="18" charset="0"/>
              </a:rPr>
              <a:t>Soil Moisture Sensor</a:t>
            </a:r>
            <a:r>
              <a:rPr lang="en-IN" b="1" kern="100" dirty="0">
                <a:solidFill>
                  <a:schemeClr val="bg1"/>
                </a:solidFill>
                <a:effectLst/>
                <a:latin typeface="Times New Roman" panose="02020603050405020304" pitchFamily="18" charset="0"/>
                <a:ea typeface="Times New Roman" panose="02020603050405020304" pitchFamily="18" charset="0"/>
              </a:rPr>
              <a:t>:</a:t>
            </a:r>
            <a:br>
              <a:rPr lang="en-IN" kern="100" dirty="0">
                <a:solidFill>
                  <a:schemeClr val="bg1"/>
                </a:solidFill>
                <a:effectLst/>
                <a:latin typeface="Calibri" panose="020F0502020204030204" pitchFamily="34" charset="0"/>
                <a:ea typeface="Calibri" panose="020F0502020204030204" pitchFamily="34" charset="0"/>
              </a:rPr>
            </a:br>
            <a:endParaRPr lang="en-IN" dirty="0">
              <a:solidFill>
                <a:schemeClr val="bg1"/>
              </a:solidFill>
            </a:endParaRPr>
          </a:p>
        </p:txBody>
      </p:sp>
      <p:sp>
        <p:nvSpPr>
          <p:cNvPr id="3" name="TextBox 2">
            <a:extLst>
              <a:ext uri="{FF2B5EF4-FFF2-40B4-BE49-F238E27FC236}">
                <a16:creationId xmlns:a16="http://schemas.microsoft.com/office/drawing/2014/main" id="{9E02AF69-7BAB-5682-01DF-025E3954DFAB}"/>
              </a:ext>
            </a:extLst>
          </p:cNvPr>
          <p:cNvSpPr txBox="1"/>
          <p:nvPr/>
        </p:nvSpPr>
        <p:spPr>
          <a:xfrm>
            <a:off x="580104" y="2444996"/>
            <a:ext cx="4924926" cy="38407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601980" algn="just">
              <a:lnSpc>
                <a:spcPct val="104000"/>
              </a:lnSpc>
              <a:spcAft>
                <a:spcPts val="25"/>
              </a:spcAft>
            </a:pPr>
            <a:r>
              <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Soil moisture sensors measure the water content in the soil and can be used to estimate the amount of stored water in the soil horizon. Soil moisture sensors do not measure water in the soil directly. Instead, they measure changes in some other soil property that is related to water content in a predictable way.</a:t>
            </a:r>
            <a:endParaRPr lang="en-IN"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7FA4BE9-788E-44F9-C790-9F6D1608404E}"/>
              </a:ext>
            </a:extLst>
          </p:cNvPr>
          <p:cNvPicPr>
            <a:picLocks noChangeAspect="1"/>
          </p:cNvPicPr>
          <p:nvPr/>
        </p:nvPicPr>
        <p:blipFill>
          <a:blip r:embed="rId2"/>
          <a:stretch>
            <a:fillRect/>
          </a:stretch>
        </p:blipFill>
        <p:spPr>
          <a:xfrm>
            <a:off x="7267074" y="2821108"/>
            <a:ext cx="4924926" cy="2801968"/>
          </a:xfrm>
          <a:prstGeom prst="rect">
            <a:avLst/>
          </a:prstGeom>
        </p:spPr>
      </p:pic>
    </p:spTree>
    <p:extLst>
      <p:ext uri="{BB962C8B-B14F-4D97-AF65-F5344CB8AC3E}">
        <p14:creationId xmlns:p14="http://schemas.microsoft.com/office/powerpoint/2010/main" val="385268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FF0F-1D42-5A8C-3B49-55090AE96AB6}"/>
              </a:ext>
            </a:extLst>
          </p:cNvPr>
          <p:cNvSpPr>
            <a:spLocks noGrp="1"/>
          </p:cNvSpPr>
          <p:nvPr>
            <p:ph type="title"/>
          </p:nvPr>
        </p:nvSpPr>
        <p:spPr>
          <a:xfrm>
            <a:off x="772735" y="821517"/>
            <a:ext cx="3768524" cy="1093285"/>
          </a:xfrm>
        </p:spPr>
        <p:txBody>
          <a:bodyPr>
            <a:normAutofit fontScale="90000"/>
          </a:bodyPr>
          <a:lstStyle/>
          <a:p>
            <a:r>
              <a:rPr lang="en-IN" kern="100" dirty="0">
                <a:solidFill>
                  <a:schemeClr val="bg1"/>
                </a:solidFill>
                <a:latin typeface="Times New Roman" panose="02020603050405020304" pitchFamily="18" charset="0"/>
                <a:ea typeface="Times New Roman" panose="02020603050405020304" pitchFamily="18" charset="0"/>
              </a:rPr>
              <a:t>Rain Detect Sensor</a:t>
            </a:r>
            <a:r>
              <a:rPr lang="en-IN" b="1" kern="100" dirty="0">
                <a:solidFill>
                  <a:schemeClr val="bg1"/>
                </a:solidFill>
                <a:effectLst/>
                <a:latin typeface="Times New Roman" panose="02020603050405020304" pitchFamily="18" charset="0"/>
                <a:ea typeface="Times New Roman" panose="02020603050405020304" pitchFamily="18" charset="0"/>
              </a:rPr>
              <a:t>:</a:t>
            </a:r>
            <a:br>
              <a:rPr lang="en-IN" kern="100" dirty="0">
                <a:solidFill>
                  <a:schemeClr val="bg1"/>
                </a:solidFill>
                <a:effectLst/>
                <a:latin typeface="Calibri" panose="020F0502020204030204" pitchFamily="34" charset="0"/>
                <a:ea typeface="Calibri" panose="020F0502020204030204" pitchFamily="34" charset="0"/>
              </a:rPr>
            </a:br>
            <a:endParaRPr lang="en-IN" dirty="0">
              <a:solidFill>
                <a:schemeClr val="bg1"/>
              </a:solidFill>
            </a:endParaRPr>
          </a:p>
        </p:txBody>
      </p:sp>
      <p:sp>
        <p:nvSpPr>
          <p:cNvPr id="3" name="TextBox 2">
            <a:extLst>
              <a:ext uri="{FF2B5EF4-FFF2-40B4-BE49-F238E27FC236}">
                <a16:creationId xmlns:a16="http://schemas.microsoft.com/office/drawing/2014/main" id="{9E02AF69-7BAB-5682-01DF-025E3954DFAB}"/>
              </a:ext>
            </a:extLst>
          </p:cNvPr>
          <p:cNvSpPr txBox="1"/>
          <p:nvPr/>
        </p:nvSpPr>
        <p:spPr>
          <a:xfrm>
            <a:off x="664580" y="2980102"/>
            <a:ext cx="5378245" cy="2304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601980" algn="just">
              <a:lnSpc>
                <a:spcPct val="104000"/>
              </a:lnSpc>
              <a:spcAft>
                <a:spcPts val="25"/>
              </a:spcAft>
            </a:pPr>
            <a:r>
              <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rain sensor is one kind of switching device which is used to detect the rainfall. It works like a switch and the working principle of this sensor is, whenever there is rain, the switch will be normally closed..</a:t>
            </a:r>
            <a:endParaRPr lang="en-IN"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122" name="Picture 2" descr="Rain Sensor - Sari Teknologi - Robotik">
            <a:extLst>
              <a:ext uri="{FF2B5EF4-FFF2-40B4-BE49-F238E27FC236}">
                <a16:creationId xmlns:a16="http://schemas.microsoft.com/office/drawing/2014/main" id="{40CE8AD8-7DB9-66F0-7973-9930299BA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1828" y="2631940"/>
            <a:ext cx="4973053" cy="338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182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FF0F-1D42-5A8C-3B49-55090AE96AB6}"/>
              </a:ext>
            </a:extLst>
          </p:cNvPr>
          <p:cNvSpPr>
            <a:spLocks noGrp="1"/>
          </p:cNvSpPr>
          <p:nvPr>
            <p:ph type="title"/>
          </p:nvPr>
        </p:nvSpPr>
        <p:spPr>
          <a:xfrm>
            <a:off x="772734" y="870678"/>
            <a:ext cx="3768524" cy="1093285"/>
          </a:xfrm>
        </p:spPr>
        <p:txBody>
          <a:bodyPr>
            <a:normAutofit fontScale="90000"/>
          </a:bodyPr>
          <a:lstStyle/>
          <a:p>
            <a:r>
              <a:rPr lang="en-IN" kern="100" dirty="0">
                <a:solidFill>
                  <a:schemeClr val="bg1"/>
                </a:solidFill>
                <a:latin typeface="Times New Roman" panose="02020603050405020304" pitchFamily="18" charset="0"/>
                <a:ea typeface="Times New Roman" panose="02020603050405020304" pitchFamily="18" charset="0"/>
              </a:rPr>
              <a:t>DHT-11 Sensor</a:t>
            </a:r>
            <a:r>
              <a:rPr lang="en-IN" b="1" kern="100" dirty="0">
                <a:solidFill>
                  <a:schemeClr val="bg1"/>
                </a:solidFill>
                <a:effectLst/>
                <a:latin typeface="Times New Roman" panose="02020603050405020304" pitchFamily="18" charset="0"/>
                <a:ea typeface="Times New Roman" panose="02020603050405020304" pitchFamily="18" charset="0"/>
              </a:rPr>
              <a:t>:</a:t>
            </a:r>
            <a:br>
              <a:rPr lang="en-IN" kern="100" dirty="0">
                <a:solidFill>
                  <a:schemeClr val="bg1"/>
                </a:solidFill>
                <a:effectLst/>
                <a:latin typeface="Calibri" panose="020F0502020204030204" pitchFamily="34" charset="0"/>
                <a:ea typeface="Calibri" panose="020F0502020204030204" pitchFamily="34" charset="0"/>
              </a:rPr>
            </a:br>
            <a:endParaRPr lang="en-IN" dirty="0">
              <a:solidFill>
                <a:schemeClr val="bg1"/>
              </a:solidFill>
            </a:endParaRPr>
          </a:p>
        </p:txBody>
      </p:sp>
      <p:sp>
        <p:nvSpPr>
          <p:cNvPr id="3" name="TextBox 2">
            <a:extLst>
              <a:ext uri="{FF2B5EF4-FFF2-40B4-BE49-F238E27FC236}">
                <a16:creationId xmlns:a16="http://schemas.microsoft.com/office/drawing/2014/main" id="{9E02AF69-7BAB-5682-01DF-025E3954DFAB}"/>
              </a:ext>
            </a:extLst>
          </p:cNvPr>
          <p:cNvSpPr txBox="1"/>
          <p:nvPr/>
        </p:nvSpPr>
        <p:spPr>
          <a:xfrm>
            <a:off x="491613" y="2834368"/>
            <a:ext cx="5525730" cy="332398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601980" algn="just">
              <a:lnSpc>
                <a:spcPct val="150000"/>
              </a:lnSpc>
              <a:spcAft>
                <a:spcPts val="25"/>
              </a:spcAft>
            </a:pPr>
            <a:r>
              <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DHT11 is a basic, ultra low-cost digital temperature and humidity sensor. It uses a capacitive humidity sensor and a thermistor to measure the surrounding air and spits out a digital signal on the data pin (no analog input pins needed).</a:t>
            </a:r>
            <a:endParaRPr lang="en-IN"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098" name="Picture 2" descr="DHT11 Sensor Pinout, Features, Equivalents &amp; Datasheet">
            <a:extLst>
              <a:ext uri="{FF2B5EF4-FFF2-40B4-BE49-F238E27FC236}">
                <a16:creationId xmlns:a16="http://schemas.microsoft.com/office/drawing/2014/main" id="{9D703BF3-0622-9B56-1BD7-62A6020AD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473" y="2913026"/>
            <a:ext cx="4010527" cy="301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552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FF0F-1D42-5A8C-3B49-55090AE96AB6}"/>
              </a:ext>
            </a:extLst>
          </p:cNvPr>
          <p:cNvSpPr>
            <a:spLocks noGrp="1"/>
          </p:cNvSpPr>
          <p:nvPr>
            <p:ph type="title"/>
          </p:nvPr>
        </p:nvSpPr>
        <p:spPr>
          <a:xfrm>
            <a:off x="635083" y="900175"/>
            <a:ext cx="3052014" cy="584496"/>
          </a:xfrm>
        </p:spPr>
        <p:txBody>
          <a:bodyPr>
            <a:normAutofit fontScale="90000"/>
          </a:bodyPr>
          <a:lstStyle/>
          <a:p>
            <a:r>
              <a:rPr lang="en-IN" i="0" dirty="0">
                <a:solidFill>
                  <a:schemeClr val="bg1"/>
                </a:solidFill>
                <a:effectLst/>
                <a:latin typeface="Times New Roman" panose="02020603050405020304" pitchFamily="18" charset="0"/>
                <a:cs typeface="Times New Roman" panose="02020603050405020304" pitchFamily="18" charset="0"/>
              </a:rPr>
              <a:t>GSM SIM900A</a:t>
            </a:r>
            <a:r>
              <a:rPr lang="en-IN"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IN" kern="100" dirty="0">
                <a:solidFill>
                  <a:schemeClr val="bg1"/>
                </a:solidFill>
                <a:effectLst/>
                <a:latin typeface="Calibri" panose="020F0502020204030204" pitchFamily="34" charset="0"/>
                <a:ea typeface="Calibri" panose="020F0502020204030204" pitchFamily="34" charset="0"/>
              </a:rPr>
            </a:br>
            <a:endParaRPr lang="en-IN" dirty="0">
              <a:solidFill>
                <a:schemeClr val="bg1"/>
              </a:solidFill>
            </a:endParaRPr>
          </a:p>
        </p:txBody>
      </p:sp>
      <p:sp>
        <p:nvSpPr>
          <p:cNvPr id="3" name="TextBox 2">
            <a:extLst>
              <a:ext uri="{FF2B5EF4-FFF2-40B4-BE49-F238E27FC236}">
                <a16:creationId xmlns:a16="http://schemas.microsoft.com/office/drawing/2014/main" id="{9E02AF69-7BAB-5682-01DF-025E3954DFAB}"/>
              </a:ext>
            </a:extLst>
          </p:cNvPr>
          <p:cNvSpPr txBox="1"/>
          <p:nvPr/>
        </p:nvSpPr>
        <p:spPr>
          <a:xfrm>
            <a:off x="635083" y="2560102"/>
            <a:ext cx="5574890" cy="345671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601980" algn="just">
              <a:lnSpc>
                <a:spcPct val="104000"/>
              </a:lnSpc>
              <a:spcAft>
                <a:spcPts val="25"/>
              </a:spcAft>
            </a:pPr>
            <a:r>
              <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SIM900A Modem is built with Dual Band GSM/GPRS based SIM900A modem from SIMCOM. It works on frequencies 900/ 1800 </a:t>
            </a:r>
            <a:r>
              <a:rPr lang="en-US" sz="2400" kern="1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MHz.</a:t>
            </a:r>
            <a:r>
              <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SIM900A can search these two bands automatically. The frequency bands can also be set by AT Commands. The baud rate is configurable from 1200-115200 through AT command. </a:t>
            </a:r>
            <a:endParaRPr lang="en-IN"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2" descr="SIM900A GSM GPRS Module with RS232 Interface and SMA Antenna buy online at  Low Price in India - ElectronicsComp.com">
            <a:extLst>
              <a:ext uri="{FF2B5EF4-FFF2-40B4-BE49-F238E27FC236}">
                <a16:creationId xmlns:a16="http://schemas.microsoft.com/office/drawing/2014/main" id="{69E56B2F-EA6D-C136-0575-446BF4D37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8374" y="2861187"/>
            <a:ext cx="3652813" cy="36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393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xfrm>
            <a:off x="791160" y="1641491"/>
            <a:ext cx="8761413" cy="706964"/>
          </a:xfrm>
          <a:prstGeom prst="rect">
            <a:avLst/>
          </a:prstGeom>
        </p:spPr>
        <p:txBody>
          <a:bodyPr>
            <a:normAutofit fontScale="90000"/>
          </a:bodyPr>
          <a:lstStyle/>
          <a:p>
            <a:r>
              <a:rPr lang="en-US" dirty="0">
                <a:latin typeface="Times New Roman" panose="02020603050405020304" pitchFamily="18" charset="0"/>
                <a:cs typeface="Times New Roman" panose="02020603050405020304" pitchFamily="18" charset="0"/>
              </a:rPr>
              <a:t>Software Description </a:t>
            </a:r>
            <a:r>
              <a:rPr dirty="0"/>
              <a:t>:</a:t>
            </a:r>
            <a:br>
              <a:rPr lang="en-IN" dirty="0"/>
            </a:br>
            <a:br>
              <a:rPr lang="en-IN" dirty="0"/>
            </a:br>
            <a:br>
              <a:rPr lang="en-IN" sz="2700" dirty="0">
                <a:solidFill>
                  <a:schemeClr val="tx1"/>
                </a:solidFill>
              </a:rPr>
            </a:br>
            <a:r>
              <a:rPr lang="en-IN" sz="2700" dirty="0">
                <a:solidFill>
                  <a:schemeClr val="tx1"/>
                </a:solidFill>
                <a:latin typeface="Times New Roman" panose="02020603050405020304" pitchFamily="18" charset="0"/>
                <a:cs typeface="Times New Roman" panose="02020603050405020304" pitchFamily="18" charset="0"/>
              </a:rPr>
              <a:t>1.Blynk App</a:t>
            </a:r>
            <a:endParaRPr sz="2700" dirty="0">
              <a:solidFill>
                <a:schemeClr val="tx1"/>
              </a:solidFill>
              <a:latin typeface="Times New Roman" panose="02020603050405020304" pitchFamily="18" charset="0"/>
              <a:cs typeface="Times New Roman" panose="02020603050405020304" pitchFamily="18" charset="0"/>
            </a:endParaRPr>
          </a:p>
        </p:txBody>
      </p:sp>
      <p:sp>
        <p:nvSpPr>
          <p:cNvPr id="185" name="Slide Number"/>
          <p:cNvSpPr txBox="1">
            <a:spLocks noGrp="1"/>
          </p:cNvSpPr>
          <p:nvPr>
            <p:ph type="sldNum" sz="quarter" idx="12"/>
          </p:nvPr>
        </p:nvSpPr>
        <p:spPr>
          <a:prstGeom prst="rect">
            <a:avLst/>
          </a:prstGeom>
        </p:spPr>
        <p:txBody>
          <a:bodyPr/>
          <a:lstStyle/>
          <a:p>
            <a:fld id="{86CB4B4D-7CA3-9044-876B-883B54F8677D}" type="slidenum">
              <a:rPr/>
              <a:pPr/>
              <a:t>18</a:t>
            </a:fld>
            <a:endParaRPr/>
          </a:p>
        </p:txBody>
      </p:sp>
      <p:sp>
        <p:nvSpPr>
          <p:cNvPr id="12" name="TextBox 11">
            <a:extLst>
              <a:ext uri="{FF2B5EF4-FFF2-40B4-BE49-F238E27FC236}">
                <a16:creationId xmlns:a16="http://schemas.microsoft.com/office/drawing/2014/main" id="{75CBE3A7-A3EE-932C-55A5-D3ABF06E27B6}"/>
              </a:ext>
            </a:extLst>
          </p:cNvPr>
          <p:cNvSpPr txBox="1"/>
          <p:nvPr/>
        </p:nvSpPr>
        <p:spPr>
          <a:xfrm>
            <a:off x="1027134" y="4976472"/>
            <a:ext cx="11086207" cy="6463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Arduino Integrated Development Environment (IDE) is an open source IDE that allows users to write code and upload it to any Arduino board.</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292C825-2D74-E5B8-DDD9-D8DD4808DD40}"/>
              </a:ext>
            </a:extLst>
          </p:cNvPr>
          <p:cNvSpPr txBox="1"/>
          <p:nvPr/>
        </p:nvSpPr>
        <p:spPr>
          <a:xfrm>
            <a:off x="702670" y="4454761"/>
            <a:ext cx="6096000" cy="400110"/>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2. </a:t>
            </a:r>
            <a:r>
              <a:rPr lang="en-IN" sz="2000" dirty="0" err="1">
                <a:latin typeface="Times New Roman" panose="02020603050405020304" pitchFamily="18" charset="0"/>
                <a:cs typeface="Times New Roman" panose="02020603050405020304" pitchFamily="18" charset="0"/>
              </a:rPr>
              <a:t>Audrino</a:t>
            </a:r>
            <a:r>
              <a:rPr lang="en-IN" sz="2000" dirty="0">
                <a:latin typeface="Times New Roman" panose="02020603050405020304" pitchFamily="18" charset="0"/>
                <a:cs typeface="Times New Roman" panose="02020603050405020304" pitchFamily="18" charset="0"/>
              </a:rPr>
              <a:t> IDE</a:t>
            </a:r>
          </a:p>
        </p:txBody>
      </p:sp>
      <p:sp>
        <p:nvSpPr>
          <p:cNvPr id="7" name="TextBox 6">
            <a:extLst>
              <a:ext uri="{FF2B5EF4-FFF2-40B4-BE49-F238E27FC236}">
                <a16:creationId xmlns:a16="http://schemas.microsoft.com/office/drawing/2014/main" id="{1A6AF99D-CE0B-EC90-D052-410F53AB9618}"/>
              </a:ext>
            </a:extLst>
          </p:cNvPr>
          <p:cNvSpPr txBox="1"/>
          <p:nvPr/>
        </p:nvSpPr>
        <p:spPr>
          <a:xfrm>
            <a:off x="1027133" y="2961825"/>
            <a:ext cx="11086207" cy="128907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Blynk is an Internet of Things (IoT) platform that enables users to control</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monitor</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manage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devices through a smartphone or web interface. It allows you to create mobile and web apps to interact with hardware like microcontrollers (e.g., ESP8266, ESP32, Arduino) over the internet.		                                                                                                                                                                 </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6A788-5B3A-257F-346F-1D533A08ABB9}"/>
              </a:ext>
            </a:extLst>
          </p:cNvPr>
          <p:cNvSpPr>
            <a:spLocks noGrp="1"/>
          </p:cNvSpPr>
          <p:nvPr>
            <p:ph type="title"/>
          </p:nvPr>
        </p:nvSpPr>
        <p:spPr/>
        <p:txBody>
          <a:bodyPr/>
          <a:lstStyle/>
          <a:p>
            <a:r>
              <a:rPr lang="en-IN" dirty="0"/>
              <a:t>Results:</a:t>
            </a:r>
          </a:p>
        </p:txBody>
      </p:sp>
      <p:pic>
        <p:nvPicPr>
          <p:cNvPr id="5" name="Content Placeholder 4">
            <a:extLst>
              <a:ext uri="{FF2B5EF4-FFF2-40B4-BE49-F238E27FC236}">
                <a16:creationId xmlns:a16="http://schemas.microsoft.com/office/drawing/2014/main" id="{32BAAFAB-A2C8-E80B-9634-CFA79675F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0208" y="2384151"/>
            <a:ext cx="10671583" cy="4291951"/>
          </a:xfrm>
        </p:spPr>
      </p:pic>
    </p:spTree>
    <p:extLst>
      <p:ext uri="{BB962C8B-B14F-4D97-AF65-F5344CB8AC3E}">
        <p14:creationId xmlns:p14="http://schemas.microsoft.com/office/powerpoint/2010/main" val="1626740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7263"/>
            <a:ext cx="10515600" cy="1385886"/>
          </a:xfrm>
        </p:spPr>
        <p:txBody>
          <a:bodyPr>
            <a:normAutofit/>
          </a:bodyPr>
          <a:lstStyle/>
          <a:p>
            <a:r>
              <a:rPr lang="en-US" sz="3200" b="0" dirty="0">
                <a:latin typeface="Times New Roman" panose="02020603050405020304" pitchFamily="18" charset="0"/>
                <a:cs typeface="Times New Roman" panose="02020603050405020304" pitchFamily="18" charset="0"/>
              </a:rPr>
              <a:t>AGENDA</a:t>
            </a:r>
            <a:br>
              <a:rPr lang="en-US" sz="3200" b="0" dirty="0">
                <a:latin typeface="Times New Roman" panose="02020603050405020304" pitchFamily="18" charset="0"/>
                <a:cs typeface="Times New Roman" panose="02020603050405020304" pitchFamily="18" charset="0"/>
              </a:rPr>
            </a:br>
            <a:endParaRPr lang="en-IN" b="0" dirty="0"/>
          </a:p>
        </p:txBody>
      </p:sp>
      <p:sp>
        <p:nvSpPr>
          <p:cNvPr id="3" name="Text Placeholder 2"/>
          <p:cNvSpPr>
            <a:spLocks noGrp="1"/>
          </p:cNvSpPr>
          <p:nvPr>
            <p:ph idx="1"/>
          </p:nvPr>
        </p:nvSpPr>
        <p:spPr>
          <a:xfrm>
            <a:off x="838200" y="2165435"/>
            <a:ext cx="10515600" cy="4698833"/>
          </a:xfrm>
        </p:spPr>
        <p:txBody>
          <a:bodyPr>
            <a:normAutofit/>
          </a:bodyPr>
          <a:lstStyle/>
          <a:p>
            <a:pPr algn="just"/>
            <a:r>
              <a:rPr lang="en-US" sz="2800" dirty="0">
                <a:latin typeface="Times New Roman" panose="02020603050405020304" pitchFamily="18" charset="0"/>
                <a:cs typeface="Times New Roman" panose="02020603050405020304" pitchFamily="18" charset="0"/>
              </a:rPr>
              <a:t>Introduction</a:t>
            </a:r>
          </a:p>
          <a:p>
            <a:pPr algn="just"/>
            <a:r>
              <a:rPr lang="en-US" sz="2800" dirty="0">
                <a:latin typeface="Times New Roman" panose="02020603050405020304" pitchFamily="18" charset="0"/>
                <a:cs typeface="Times New Roman" panose="02020603050405020304" pitchFamily="18" charset="0"/>
              </a:rPr>
              <a:t>Problem statement</a:t>
            </a:r>
          </a:p>
          <a:p>
            <a:pPr algn="just"/>
            <a:r>
              <a:rPr lang="en-IN" sz="2800" dirty="0">
                <a:latin typeface="Times New Roman" panose="02020603050405020304" pitchFamily="18" charset="0"/>
                <a:cs typeface="Times New Roman" panose="02020603050405020304" pitchFamily="18" charset="0"/>
              </a:rPr>
              <a:t>Proposed</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Methodology </a:t>
            </a:r>
          </a:p>
          <a:p>
            <a:pPr algn="just"/>
            <a:r>
              <a:rPr lang="en-US" sz="2800" dirty="0">
                <a:latin typeface="Times New Roman" panose="02020603050405020304" pitchFamily="18" charset="0"/>
                <a:cs typeface="Times New Roman" panose="02020603050405020304" pitchFamily="18" charset="0"/>
              </a:rPr>
              <a:t>System Architecture</a:t>
            </a:r>
          </a:p>
          <a:p>
            <a:pPr algn="just"/>
            <a:r>
              <a:rPr lang="en-US" sz="2800" dirty="0">
                <a:latin typeface="Times New Roman" panose="02020603050405020304" pitchFamily="18" charset="0"/>
                <a:cs typeface="Times New Roman" panose="02020603050405020304" pitchFamily="18" charset="0"/>
              </a:rPr>
              <a:t>Hardware/Software Description</a:t>
            </a:r>
          </a:p>
          <a:p>
            <a:pPr algn="just"/>
            <a:r>
              <a:rPr lang="en-US" sz="2800" dirty="0">
                <a:latin typeface="Times New Roman" panose="02020603050405020304" pitchFamily="18" charset="0"/>
                <a:cs typeface="Times New Roman" panose="02020603050405020304" pitchFamily="18" charset="0"/>
              </a:rPr>
              <a:t>Future Scope</a:t>
            </a:r>
          </a:p>
          <a:p>
            <a:pPr algn="just"/>
            <a:r>
              <a:rPr lang="en-US" sz="2800" dirty="0">
                <a:latin typeface="Times New Roman" panose="02020603050405020304" pitchFamily="18" charset="0"/>
                <a:cs typeface="Times New Roman" panose="02020603050405020304" pitchFamily="18" charset="0"/>
              </a:rPr>
              <a:t>Conclusion </a:t>
            </a:r>
            <a:endParaRPr lang="en-IN"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9BDF9-7DB8-2A3E-9073-C84789975894}"/>
              </a:ext>
            </a:extLst>
          </p:cNvPr>
          <p:cNvSpPr>
            <a:spLocks noGrp="1"/>
          </p:cNvSpPr>
          <p:nvPr>
            <p:ph type="title"/>
          </p:nvPr>
        </p:nvSpPr>
        <p:spPr/>
        <p:txBody>
          <a:bodyPr/>
          <a:lstStyle/>
          <a:p>
            <a:r>
              <a:rPr lang="en-IN" dirty="0"/>
              <a:t>Results:</a:t>
            </a:r>
          </a:p>
        </p:txBody>
      </p:sp>
      <p:sp>
        <p:nvSpPr>
          <p:cNvPr id="7" name="Content Placeholder 6">
            <a:extLst>
              <a:ext uri="{FF2B5EF4-FFF2-40B4-BE49-F238E27FC236}">
                <a16:creationId xmlns:a16="http://schemas.microsoft.com/office/drawing/2014/main" id="{776EC26F-274E-048B-4DFB-C2DDFF04C855}"/>
              </a:ext>
            </a:extLst>
          </p:cNvPr>
          <p:cNvSpPr>
            <a:spLocks noGrp="1"/>
          </p:cNvSpPr>
          <p:nvPr>
            <p:ph idx="1"/>
          </p:nvPr>
        </p:nvSpPr>
        <p:spPr/>
        <p:txBody>
          <a:bodyPr/>
          <a:lstStyle/>
          <a:p>
            <a:endParaRPr lang="en-IN" dirty="0"/>
          </a:p>
        </p:txBody>
      </p:sp>
      <p:pic>
        <p:nvPicPr>
          <p:cNvPr id="8" name="Content Placeholder 4">
            <a:extLst>
              <a:ext uri="{FF2B5EF4-FFF2-40B4-BE49-F238E27FC236}">
                <a16:creationId xmlns:a16="http://schemas.microsoft.com/office/drawing/2014/main" id="{4DEE4B0F-FB87-E747-4487-FD32C88AC5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4954" y="2534264"/>
            <a:ext cx="2272274" cy="4033683"/>
          </a:xfrm>
          <a:prstGeom prst="rect">
            <a:avLst/>
          </a:prstGeom>
        </p:spPr>
      </p:pic>
    </p:spTree>
    <p:extLst>
      <p:ext uri="{BB962C8B-B14F-4D97-AF65-F5344CB8AC3E}">
        <p14:creationId xmlns:p14="http://schemas.microsoft.com/office/powerpoint/2010/main" val="558778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B3706-5C5D-75E4-3D66-CBE1AF061EF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921504E0-6E11-6D1A-3E94-7BAEF3A2BE8D}"/>
              </a:ext>
            </a:extLst>
          </p:cNvPr>
          <p:cNvSpPr>
            <a:spLocks noGrp="1"/>
          </p:cNvSpPr>
          <p:nvPr>
            <p:ph idx="1"/>
          </p:nvPr>
        </p:nvSpPr>
        <p:spPr>
          <a:xfrm>
            <a:off x="368373" y="2290916"/>
            <a:ext cx="11037046" cy="4712110"/>
          </a:xfrm>
        </p:spPr>
        <p:txBody>
          <a:bodyPr>
            <a:noAutofit/>
          </a:bodyPr>
          <a:lstStyle/>
          <a:p>
            <a:r>
              <a:rPr lang="en-US" b="1" dirty="0">
                <a:latin typeface="Times New Roman" panose="02020603050405020304" pitchFamily="18" charset="0"/>
                <a:cs typeface="Times New Roman" panose="02020603050405020304" pitchFamily="18" charset="0"/>
              </a:rPr>
              <a:t>Integration with satellite data</a:t>
            </a:r>
            <a:r>
              <a:rPr lang="en-US" dirty="0">
                <a:latin typeface="Times New Roman" panose="02020603050405020304" pitchFamily="18" charset="0"/>
                <a:cs typeface="Times New Roman" panose="02020603050405020304" pitchFamily="18" charset="0"/>
              </a:rPr>
              <a:t>: By integrating the system with satellite data, the accuracy of landslide detection and monitoring can be improved. Satellite data can provide information on factors such as soil moisture, land cover, and slope, which can be used to predict the likelihood of a landslide. </a:t>
            </a:r>
          </a:p>
          <a:p>
            <a:r>
              <a:rPr lang="en-US" b="1" dirty="0">
                <a:latin typeface="Times New Roman" panose="02020603050405020304" pitchFamily="18" charset="0"/>
                <a:cs typeface="Times New Roman" panose="02020603050405020304" pitchFamily="18" charset="0"/>
              </a:rPr>
              <a:t>Mobile app integration</a:t>
            </a:r>
            <a:r>
              <a:rPr lang="en-US" dirty="0">
                <a:latin typeface="Times New Roman" panose="02020603050405020304" pitchFamily="18" charset="0"/>
                <a:cs typeface="Times New Roman" panose="02020603050405020304" pitchFamily="18" charset="0"/>
              </a:rPr>
              <a:t>: Developing a mobile app for the system can provide users with easy access to real-time data and alerts. This can be especially useful for authorities responsible for monitoring landslide-prone areas.  Use of additional sensors: Additional sensors such as GPS, pressure sensors, and temperature sensors can be integrated into the system to provide more accurate and comprehensive data. This can help in improving the accuracy of the ML algorithms used in the system. </a:t>
            </a:r>
          </a:p>
          <a:p>
            <a:r>
              <a:rPr lang="en-US" b="1" dirty="0">
                <a:latin typeface="Times New Roman" panose="02020603050405020304" pitchFamily="18" charset="0"/>
                <a:cs typeface="Times New Roman" panose="02020603050405020304" pitchFamily="18" charset="0"/>
              </a:rPr>
              <a:t>Cloud integration: </a:t>
            </a:r>
            <a:r>
              <a:rPr lang="en-US" dirty="0">
                <a:latin typeface="Times New Roman" panose="02020603050405020304" pitchFamily="18" charset="0"/>
                <a:cs typeface="Times New Roman" panose="02020603050405020304" pitchFamily="18" charset="0"/>
              </a:rPr>
              <a:t>The system can be integrated with cloud services to store data and enable remote access. This can provide a more scalable and cost-effective solution for storing and processing large amounts of data. </a:t>
            </a:r>
          </a:p>
          <a:p>
            <a:r>
              <a:rPr lang="en-US" b="1" dirty="0">
                <a:latin typeface="Times New Roman" panose="02020603050405020304" pitchFamily="18" charset="0"/>
                <a:cs typeface="Times New Roman" panose="02020603050405020304" pitchFamily="18" charset="0"/>
              </a:rPr>
              <a:t>Integration with drones: </a:t>
            </a:r>
            <a:r>
              <a:rPr lang="en-US" dirty="0">
                <a:latin typeface="Times New Roman" panose="02020603050405020304" pitchFamily="18" charset="0"/>
                <a:cs typeface="Times New Roman" panose="02020603050405020304" pitchFamily="18" charset="0"/>
              </a:rPr>
              <a:t>Drones can be used to collect data on the terrain and geological features in landslide prone areas. This data can be used to improve the accuracy of the ML algorithms and predictive models used in the system. </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8650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C13F-F944-B926-D292-50E1297545FE}"/>
              </a:ext>
            </a:extLst>
          </p:cNvPr>
          <p:cNvSpPr>
            <a:spLocks noGrp="1"/>
          </p:cNvSpPr>
          <p:nvPr>
            <p:ph type="title"/>
          </p:nvPr>
        </p:nvSpPr>
        <p:spPr/>
        <p:txBody>
          <a:bodyPr/>
          <a:lstStyle/>
          <a:p>
            <a:r>
              <a:rPr lang="en-IN" dirty="0"/>
              <a:t>Future Work</a:t>
            </a:r>
          </a:p>
        </p:txBody>
      </p:sp>
      <p:pic>
        <p:nvPicPr>
          <p:cNvPr id="5" name="Content Placeholder 4">
            <a:extLst>
              <a:ext uri="{FF2B5EF4-FFF2-40B4-BE49-F238E27FC236}">
                <a16:creationId xmlns:a16="http://schemas.microsoft.com/office/drawing/2014/main" id="{B3763ABC-22A1-4ACF-4C4D-AB34AEF7818E}"/>
              </a:ext>
            </a:extLst>
          </p:cNvPr>
          <p:cNvPicPr>
            <a:picLocks noGrp="1" noChangeAspect="1"/>
          </p:cNvPicPr>
          <p:nvPr>
            <p:ph idx="1"/>
          </p:nvPr>
        </p:nvPicPr>
        <p:blipFill>
          <a:blip r:embed="rId2"/>
          <a:stretch>
            <a:fillRect/>
          </a:stretch>
        </p:blipFill>
        <p:spPr>
          <a:xfrm>
            <a:off x="1016518" y="2271253"/>
            <a:ext cx="2228127" cy="4109588"/>
          </a:xfrm>
        </p:spPr>
      </p:pic>
      <p:sp>
        <p:nvSpPr>
          <p:cNvPr id="9" name="TextBox 8">
            <a:extLst>
              <a:ext uri="{FF2B5EF4-FFF2-40B4-BE49-F238E27FC236}">
                <a16:creationId xmlns:a16="http://schemas.microsoft.com/office/drawing/2014/main" id="{0A34ABA5-50B7-464A-C85D-07D28AF02553}"/>
              </a:ext>
            </a:extLst>
          </p:cNvPr>
          <p:cNvSpPr txBox="1"/>
          <p:nvPr/>
        </p:nvSpPr>
        <p:spPr>
          <a:xfrm>
            <a:off x="3785418" y="2468031"/>
            <a:ext cx="7089059" cy="1115947"/>
          </a:xfrm>
          <a:prstGeom prst="rect">
            <a:avLst/>
          </a:prstGeom>
          <a:noFill/>
        </p:spPr>
        <p:txBody>
          <a:bodyPr wrap="square">
            <a:spAutoFit/>
          </a:bodyPr>
          <a:lstStyle/>
          <a:p>
            <a:pPr marL="342900" indent="-342900">
              <a:lnSpc>
                <a:spcPct val="200000"/>
              </a:lnSpc>
              <a:buAutoNum type="arabicPeriod"/>
            </a:pPr>
            <a:r>
              <a:rPr lang="en-IN" dirty="0">
                <a:solidFill>
                  <a:schemeClr val="tx1"/>
                </a:solidFill>
                <a:latin typeface="Times New Roman" panose="02020603050405020304" pitchFamily="18" charset="0"/>
                <a:cs typeface="Times New Roman" panose="02020603050405020304" pitchFamily="18" charset="0"/>
              </a:rPr>
              <a:t>Building Dedicated </a:t>
            </a:r>
            <a:r>
              <a:rPr lang="en-IN" dirty="0" err="1">
                <a:solidFill>
                  <a:schemeClr val="tx1"/>
                </a:solidFill>
                <a:latin typeface="Times New Roman" panose="02020603050405020304" pitchFamily="18" charset="0"/>
                <a:cs typeface="Times New Roman" panose="02020603050405020304" pitchFamily="18" charset="0"/>
              </a:rPr>
              <a:t>Wensite</a:t>
            </a:r>
            <a:r>
              <a:rPr lang="en-IN" dirty="0">
                <a:solidFill>
                  <a:schemeClr val="tx1"/>
                </a:solidFill>
                <a:latin typeface="Times New Roman" panose="02020603050405020304" pitchFamily="18" charset="0"/>
                <a:cs typeface="Times New Roman" panose="02020603050405020304" pitchFamily="18" charset="0"/>
              </a:rPr>
              <a:t> with Full Stack Development</a:t>
            </a:r>
          </a:p>
          <a:p>
            <a:pPr marL="342900" indent="-342900">
              <a:lnSpc>
                <a:spcPct val="200000"/>
              </a:lnSpc>
              <a:buAutoNum type="arabicPeriod"/>
            </a:pPr>
            <a:r>
              <a:rPr lang="en-IN" dirty="0">
                <a:latin typeface="Times New Roman" panose="02020603050405020304" pitchFamily="18" charset="0"/>
                <a:cs typeface="Times New Roman" panose="02020603050405020304" pitchFamily="18" charset="0"/>
              </a:rPr>
              <a:t>Integrating </a:t>
            </a:r>
            <a:r>
              <a:rPr lang="en-IN" dirty="0" err="1">
                <a:latin typeface="Times New Roman" panose="02020603050405020304" pitchFamily="18" charset="0"/>
                <a:cs typeface="Times New Roman" panose="02020603050405020304" pitchFamily="18" charset="0"/>
              </a:rPr>
              <a:t>Auzre</a:t>
            </a:r>
            <a:r>
              <a:rPr lang="en-IN" dirty="0">
                <a:latin typeface="Times New Roman" panose="02020603050405020304" pitchFamily="18" charset="0"/>
                <a:cs typeface="Times New Roman" panose="02020603050405020304" pitchFamily="18" charset="0"/>
              </a:rPr>
              <a:t> Maps </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6172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D4F0-3951-2C8B-31F6-FE61970A46C2}"/>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5D24169-7C24-FDD1-F285-4274C92F2A11}"/>
              </a:ext>
            </a:extLst>
          </p:cNvPr>
          <p:cNvSpPr>
            <a:spLocks noGrp="1"/>
          </p:cNvSpPr>
          <p:nvPr>
            <p:ph idx="1"/>
          </p:nvPr>
        </p:nvSpPr>
        <p:spPr/>
        <p:txBody>
          <a:bodyPr>
            <a:normAutofit/>
          </a:bodyPr>
          <a:lstStyle/>
          <a:p>
            <a:pPr algn="just">
              <a:lnSpc>
                <a:spcPct val="150000"/>
              </a:lnSpc>
            </a:pPr>
            <a:r>
              <a:rPr lang="en-US" sz="2000" dirty="0">
                <a:solidFill>
                  <a:schemeClr val="tx1"/>
                </a:solidFill>
                <a:latin typeface="Times New Roman" panose="02020603050405020304" pitchFamily="18" charset="0"/>
                <a:cs typeface="Times New Roman" panose="02020603050405020304" pitchFamily="18" charset="0"/>
              </a:rPr>
              <a:t>The Landslide</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Detection</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and</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Monitoring</a:t>
            </a:r>
            <a:r>
              <a:rPr lang="en-US" sz="2000" i="1"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System aims to predict and monitor landslides in real-time using advanced sensors and technology. By analyzing environmental data like ground movement and rainfall, it provides early warnings to help reduce risks to lives and infrastructure. This scalable, cost-effective solution enhances disaster preparedness and ensures timely responses in vulnerable regions, contributing to safer and more resilient communities.</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875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Thank You Computer Royalty-Free Images, Stock Photos &amp; Pictures |  Shutterstock">
            <a:extLst>
              <a:ext uri="{FF2B5EF4-FFF2-40B4-BE49-F238E27FC236}">
                <a16:creationId xmlns:a16="http://schemas.microsoft.com/office/drawing/2014/main" id="{27906BF3-93AB-AD89-27B0-4FC8739FF3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761" y="-90532"/>
            <a:ext cx="12932118" cy="796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322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9716"/>
            <a:ext cx="10515600" cy="665022"/>
          </a:xfrm>
        </p:spPr>
        <p:txBody>
          <a:bodyPr>
            <a:normAutofit/>
          </a:bodyPr>
          <a:lstStyle/>
          <a:p>
            <a:r>
              <a:rPr lang="en-US" dirty="0">
                <a:latin typeface="Times New Roman" panose="02020603050405020304" pitchFamily="18" charset="0"/>
                <a:cs typeface="Times New Roman" panose="02020603050405020304" pitchFamily="18" charset="0"/>
              </a:rPr>
              <a:t>INTRODUCTION</a:t>
            </a:r>
            <a:r>
              <a:rPr lang="en-US" dirty="0"/>
              <a:t>:</a:t>
            </a:r>
            <a:endParaRPr lang="en-IN" dirty="0"/>
          </a:p>
        </p:txBody>
      </p:sp>
      <p:sp>
        <p:nvSpPr>
          <p:cNvPr id="3" name="Rectangle 1">
            <a:extLst>
              <a:ext uri="{FF2B5EF4-FFF2-40B4-BE49-F238E27FC236}">
                <a16:creationId xmlns:a16="http://schemas.microsoft.com/office/drawing/2014/main" id="{7902F23B-4745-BA05-9C60-242B82AD81B2}"/>
              </a:ext>
            </a:extLst>
          </p:cNvPr>
          <p:cNvSpPr>
            <a:spLocks noGrp="1" noChangeArrowheads="1"/>
          </p:cNvSpPr>
          <p:nvPr>
            <p:ph idx="1"/>
          </p:nvPr>
        </p:nvSpPr>
        <p:spPr bwMode="auto">
          <a:xfrm>
            <a:off x="168442" y="1506133"/>
            <a:ext cx="11855116" cy="3845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lang="en-US" sz="2000" b="0" i="0" dirty="0">
                <a:solidFill>
                  <a:schemeClr val="tx1"/>
                </a:solidFill>
                <a:effectLst/>
                <a:latin typeface="Times New Roman" panose="02020603050405020304" pitchFamily="18" charset="0"/>
                <a:cs typeface="Times New Roman" panose="02020603050405020304" pitchFamily="18" charset="0"/>
              </a:rPr>
              <a:t>A landslide is defined as the movement of a mass of rock, debris, or earth down a slope. Landslides are a type of "mass wasting," which denotes any down-slope movement of soil and rock under the direct influence of gravity</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000" dirty="0">
                <a:solidFill>
                  <a:schemeClr val="tx1"/>
                </a:solidFill>
                <a:latin typeface="Times New Roman" panose="02020603050405020304" pitchFamily="18" charset="0"/>
                <a:cs typeface="Times New Roman" panose="02020603050405020304" pitchFamily="18" charset="0"/>
              </a:rPr>
              <a:t>Different Climatic Conditions also result in landslide events.</a:t>
            </a: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187EB9F-F4F1-DA79-358D-3F9C6EAD7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60" y="3708734"/>
            <a:ext cx="4753477" cy="30249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p:cNvSpPr txBox="1">
            <a:spLocks noGrp="1"/>
          </p:cNvSpPr>
          <p:nvPr>
            <p:ph type="title"/>
          </p:nvPr>
        </p:nvSpPr>
        <p:spPr>
          <a:prstGeom prst="rect">
            <a:avLst/>
          </a:prstGeom>
        </p:spPr>
        <p:txBody>
          <a:bodyPr/>
          <a:lstStyle/>
          <a:p>
            <a:r>
              <a:rPr lang="en-IN" dirty="0">
                <a:latin typeface="Times New Roman" panose="02020603050405020304" pitchFamily="18" charset="0"/>
                <a:cs typeface="Times New Roman" panose="02020603050405020304" pitchFamily="18" charset="0"/>
              </a:rPr>
              <a:t>Problem</a:t>
            </a:r>
            <a:r>
              <a:rPr lang="en-IN" sz="24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Statement</a:t>
            </a:r>
            <a:r>
              <a:rPr lang="en-IN" dirty="0"/>
              <a:t>:</a:t>
            </a:r>
            <a:endParaRPr dirty="0"/>
          </a:p>
        </p:txBody>
      </p:sp>
      <p:sp>
        <p:nvSpPr>
          <p:cNvPr id="128" name="Content Placeholder 2"/>
          <p:cNvSpPr txBox="1">
            <a:spLocks noGrp="1"/>
          </p:cNvSpPr>
          <p:nvPr>
            <p:ph idx="1"/>
          </p:nvPr>
        </p:nvSpPr>
        <p:spPr>
          <a:xfrm>
            <a:off x="656818" y="2311727"/>
            <a:ext cx="10515600" cy="4351338"/>
          </a:xfrm>
          <a:prstGeom prst="rect">
            <a:avLst/>
          </a:prstGeom>
        </p:spPr>
        <p:txBody>
          <a:bodyPr>
            <a:normAutofit/>
          </a:bodyPr>
          <a:lstStyle>
            <a:lvl1pPr>
              <a:defRPr sz="2000">
                <a:latin typeface="Times New Roman" panose="02020603050405020304"/>
                <a:ea typeface="Times New Roman" panose="02020603050405020304"/>
                <a:cs typeface="Times New Roman" panose="02020603050405020304"/>
                <a:sym typeface="Times New Roman" panose="02020603050405020304"/>
              </a:defRPr>
            </a:lvl1pPr>
          </a:lstStyle>
          <a:p>
            <a:pPr>
              <a:lnSpc>
                <a:spcPct val="107000"/>
              </a:lnSpc>
              <a:spcAft>
                <a:spcPts val="800"/>
              </a:spcAft>
            </a:pPr>
            <a:r>
              <a:rPr lang="en-US" sz="2400" dirty="0">
                <a:solidFill>
                  <a:schemeClr val="tx1"/>
                </a:solidFill>
              </a:rPr>
              <a:t>Landslides are among the most devastating natural disasters, causing significant loss of life, property damage, and environmental destruction.</a:t>
            </a:r>
          </a:p>
          <a:p>
            <a:pPr>
              <a:lnSpc>
                <a:spcPct val="107000"/>
              </a:lnSpc>
              <a:spcAft>
                <a:spcPts val="800"/>
              </a:spcAft>
            </a:pPr>
            <a:r>
              <a:rPr lang="en-US" sz="2400" b="0" i="0" dirty="0">
                <a:solidFill>
                  <a:schemeClr val="tx1"/>
                </a:solidFill>
                <a:effectLst/>
                <a:latin typeface="Times New Roman" panose="02020603050405020304" pitchFamily="18" charset="0"/>
                <a:cs typeface="Times New Roman" panose="02020603050405020304" pitchFamily="18" charset="0"/>
              </a:rPr>
              <a:t>The problem statement for landslides is that </a:t>
            </a:r>
            <a:r>
              <a:rPr lang="en-US" sz="2400" dirty="0">
                <a:solidFill>
                  <a:schemeClr val="tx1"/>
                </a:solidFill>
                <a:latin typeface="Times New Roman" panose="02020603050405020304" pitchFamily="18" charset="0"/>
                <a:cs typeface="Times New Roman" panose="02020603050405020304" pitchFamily="18" charset="0"/>
              </a:rPr>
              <a:t>they can cause significant damage to the environment, infrastructure, and people.</a:t>
            </a:r>
          </a:p>
          <a:p>
            <a:pPr>
              <a:lnSpc>
                <a:spcPct val="107000"/>
              </a:lnSpc>
              <a:spcAft>
                <a:spcPts val="800"/>
              </a:spcAft>
            </a:pPr>
            <a:r>
              <a:rPr lang="en-US" sz="2400" dirty="0">
                <a:solidFill>
                  <a:schemeClr val="tx1"/>
                </a:solidFill>
                <a:latin typeface="Times New Roman" panose="02020603050405020304" pitchFamily="18" charset="0"/>
                <a:cs typeface="Times New Roman" panose="02020603050405020304" pitchFamily="18" charset="0"/>
              </a:rPr>
              <a:t>Landslide can cause Infrastructure damage, Human damage, Health damage, Essential services like water, electricity, communication lines.</a:t>
            </a:r>
          </a:p>
          <a:p>
            <a:pPr>
              <a:lnSpc>
                <a:spcPct val="107000"/>
              </a:lnSpc>
              <a:spcAft>
                <a:spcPts val="800"/>
              </a:spcAft>
            </a:pPr>
            <a:r>
              <a:rPr lang="en-US" sz="2400" b="0" i="0" dirty="0">
                <a:solidFill>
                  <a:schemeClr val="tx1"/>
                </a:solidFill>
                <a:effectLst/>
                <a:latin typeface="Times New Roman" panose="02020603050405020304" pitchFamily="18" charset="0"/>
                <a:cs typeface="Times New Roman" panose="02020603050405020304" pitchFamily="18" charset="0"/>
              </a:rPr>
              <a:t>To reduce the impact of landslides, it's important to be able to predict them so that preventative action can be taken.</a:t>
            </a:r>
            <a:endParaRPr lang="en-US" sz="2400" dirty="0">
              <a:solidFill>
                <a:schemeClr val="tx1"/>
              </a:solidFill>
              <a:latin typeface="Times New Roman" panose="02020603050405020304" pitchFamily="18" charset="0"/>
              <a:cs typeface="Times New Roman" panose="02020603050405020304" pitchFamily="18" charset="0"/>
            </a:endParaRPr>
          </a:p>
          <a:p>
            <a:pPr>
              <a:lnSpc>
                <a:spcPct val="107000"/>
              </a:lnSpc>
              <a:spcAft>
                <a:spcPts val="800"/>
              </a:spcAft>
            </a:pPr>
            <a:endParaRPr sz="2400" dirty="0">
              <a:latin typeface="Times New Roman" panose="02020603050405020304" pitchFamily="18" charset="0"/>
              <a:cs typeface="Times New Roman" panose="02020603050405020304" pitchFamily="18" charset="0"/>
            </a:endParaRPr>
          </a:p>
        </p:txBody>
      </p:sp>
      <p:sp>
        <p:nvSpPr>
          <p:cNvPr id="132" name="Slide Number"/>
          <p:cNvSpPr txBox="1">
            <a:spLocks noGrp="1"/>
          </p:cNvSpPr>
          <p:nvPr>
            <p:ph type="sldNum" sz="quarter" idx="12"/>
          </p:nvPr>
        </p:nvSpPr>
        <p:spPr>
          <a:xfrm>
            <a:off x="11172418" y="6414760"/>
            <a:ext cx="181382" cy="248305"/>
          </a:xfrm>
          <a:prstGeom prst="rect">
            <a:avLst/>
          </a:prstGeom>
        </p:spPr>
        <p:txBody>
          <a:bodyPr/>
          <a:lstStyle/>
          <a:p>
            <a:fld id="{86CB4B4D-7CA3-9044-876B-883B54F8677D}" type="slidenum">
              <a:rPr/>
              <a:t>4</a:t>
            </a:fld>
            <a:endParaRPr/>
          </a:p>
        </p:txBody>
      </p:sp>
    </p:spTree>
    <p:extLst>
      <p:ext uri="{BB962C8B-B14F-4D97-AF65-F5344CB8AC3E}">
        <p14:creationId xmlns:p14="http://schemas.microsoft.com/office/powerpoint/2010/main" val="3415253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8271-08E0-904E-BC73-918ABD3E71B4}"/>
              </a:ext>
            </a:extLst>
          </p:cNvPr>
          <p:cNvSpPr>
            <a:spLocks noGrp="1"/>
          </p:cNvSpPr>
          <p:nvPr>
            <p:ph type="title"/>
          </p:nvPr>
        </p:nvSpPr>
        <p:spPr/>
        <p:txBody>
          <a:bodyPr/>
          <a:lstStyle/>
          <a:p>
            <a:r>
              <a:rPr lang="en-IN" dirty="0"/>
              <a:t>Kerala-Wayanad Landslide - 1</a:t>
            </a:r>
          </a:p>
        </p:txBody>
      </p:sp>
      <p:pic>
        <p:nvPicPr>
          <p:cNvPr id="4" name="Content Placeholder 3">
            <a:extLst>
              <a:ext uri="{FF2B5EF4-FFF2-40B4-BE49-F238E27FC236}">
                <a16:creationId xmlns:a16="http://schemas.microsoft.com/office/drawing/2014/main" id="{7785174B-6037-DBA4-92C5-52DE9BB4E85C}"/>
              </a:ext>
            </a:extLst>
          </p:cNvPr>
          <p:cNvPicPr>
            <a:picLocks noGrp="1" noChangeAspect="1"/>
          </p:cNvPicPr>
          <p:nvPr>
            <p:ph idx="1"/>
          </p:nvPr>
        </p:nvPicPr>
        <p:blipFill>
          <a:blip r:embed="rId2"/>
          <a:stretch>
            <a:fillRect/>
          </a:stretch>
        </p:blipFill>
        <p:spPr>
          <a:xfrm>
            <a:off x="530943" y="2290916"/>
            <a:ext cx="11158792" cy="3728884"/>
          </a:xfrm>
          <a:prstGeom prst="rect">
            <a:avLst/>
          </a:prstGeom>
        </p:spPr>
      </p:pic>
    </p:spTree>
    <p:extLst>
      <p:ext uri="{BB962C8B-B14F-4D97-AF65-F5344CB8AC3E}">
        <p14:creationId xmlns:p14="http://schemas.microsoft.com/office/powerpoint/2010/main" val="2656785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p:cNvSpPr txBox="1">
            <a:spLocks noGrp="1"/>
          </p:cNvSpPr>
          <p:nvPr>
            <p:ph type="title"/>
          </p:nvPr>
        </p:nvSpPr>
        <p:spPr>
          <a:prstGeom prst="rect">
            <a:avLst/>
          </a:prstGeom>
        </p:spPr>
        <p:txBody>
          <a:bodyPr/>
          <a:lstStyle/>
          <a:p>
            <a:r>
              <a:rPr lang="en-IN" sz="2800" dirty="0">
                <a:latin typeface="Times New Roman" panose="02020603050405020304" pitchFamily="18" charset="0"/>
                <a:cs typeface="Times New Roman" panose="02020603050405020304" pitchFamily="18" charset="0"/>
              </a:rPr>
              <a:t>Proposed</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Methodology</a:t>
            </a:r>
            <a:r>
              <a:rPr lang="en-IN" dirty="0"/>
              <a:t>:</a:t>
            </a:r>
            <a:endParaRPr dirty="0"/>
          </a:p>
        </p:txBody>
      </p:sp>
      <p:sp>
        <p:nvSpPr>
          <p:cNvPr id="128" name="Content Placeholder 2"/>
          <p:cNvSpPr txBox="1">
            <a:spLocks noGrp="1"/>
          </p:cNvSpPr>
          <p:nvPr>
            <p:ph idx="1"/>
          </p:nvPr>
        </p:nvSpPr>
        <p:spPr>
          <a:xfrm>
            <a:off x="838200" y="2311727"/>
            <a:ext cx="10515600" cy="4351338"/>
          </a:xfrm>
          <a:prstGeom prst="rect">
            <a:avLst/>
          </a:prstGeom>
        </p:spPr>
        <p:txBody>
          <a:bodyPr>
            <a:normAutofit/>
          </a:bodyPr>
          <a:lstStyle>
            <a:lvl1pPr>
              <a:defRPr sz="2000">
                <a:latin typeface="Times New Roman" panose="02020603050405020304"/>
                <a:ea typeface="Times New Roman" panose="02020603050405020304"/>
                <a:cs typeface="Times New Roman" panose="02020603050405020304"/>
                <a:sym typeface="Times New Roman" panose="02020603050405020304"/>
              </a:defRPr>
            </a:lvl1pPr>
          </a:lstStyle>
          <a:p>
            <a:pPr>
              <a:lnSpc>
                <a:spcPct val="107000"/>
              </a:lnSpc>
              <a:spcAft>
                <a:spcPts val="800"/>
              </a:spcAft>
            </a:pPr>
            <a:r>
              <a:rPr lang="en-US" sz="2400" dirty="0"/>
              <a:t>The Proposed methodology for the "Landslide Monitoring and Alerting System using IoT" involves integrating sensors like soil moisture, vibration, rain detectors, and ultrasonic sensors with Arduino and </a:t>
            </a:r>
            <a:r>
              <a:rPr lang="en-US" sz="2400" dirty="0" err="1"/>
              <a:t>NodeMCU</a:t>
            </a:r>
            <a:r>
              <a:rPr lang="en-US" sz="2400" dirty="0"/>
              <a:t> for data collection. </a:t>
            </a:r>
          </a:p>
          <a:p>
            <a:pPr>
              <a:lnSpc>
                <a:spcPct val="107000"/>
              </a:lnSpc>
              <a:spcAft>
                <a:spcPts val="800"/>
              </a:spcAft>
            </a:pPr>
            <a:r>
              <a:rPr lang="en-US" sz="2400" dirty="0"/>
              <a:t>The </a:t>
            </a:r>
            <a:r>
              <a:rPr lang="en-US" sz="2400" dirty="0" err="1"/>
              <a:t>NodeMCU</a:t>
            </a:r>
            <a:r>
              <a:rPr lang="en-US" sz="2400" dirty="0"/>
              <a:t> transmits real-time data to the cloud for monitoring via the Blynk app. </a:t>
            </a:r>
          </a:p>
          <a:p>
            <a:pPr>
              <a:lnSpc>
                <a:spcPct val="107000"/>
              </a:lnSpc>
              <a:spcAft>
                <a:spcPts val="800"/>
              </a:spcAft>
            </a:pPr>
            <a:r>
              <a:rPr lang="en-US" sz="2400" dirty="0"/>
              <a:t>Alerts are triggered based on predefined sensor thresholds, notifying users of potential landslide risks. The system allows continuous monitoring and real-time alerts to help prevent landslide disasters effectively.</a:t>
            </a:r>
            <a:endParaRPr sz="2400" dirty="0">
              <a:latin typeface="Times New Roman" panose="02020603050405020304" pitchFamily="18" charset="0"/>
              <a:cs typeface="Times New Roman" panose="02020603050405020304" pitchFamily="18" charset="0"/>
            </a:endParaRPr>
          </a:p>
        </p:txBody>
      </p:sp>
      <p:sp>
        <p:nvSpPr>
          <p:cNvPr id="132" name="Slide Number"/>
          <p:cNvSpPr txBox="1">
            <a:spLocks noGrp="1"/>
          </p:cNvSpPr>
          <p:nvPr>
            <p:ph type="sldNum" sz="quarter" idx="12"/>
          </p:nvPr>
        </p:nvSpPr>
        <p:spPr>
          <a:xfrm>
            <a:off x="11172418" y="6414760"/>
            <a:ext cx="181382" cy="248305"/>
          </a:xfrm>
          <a:prstGeom prst="rect">
            <a:avLst/>
          </a:prstGeom>
        </p:spPr>
        <p:txBody>
          <a:bodyPr/>
          <a:lstStyle/>
          <a:p>
            <a:fld id="{86CB4B4D-7CA3-9044-876B-883B54F8677D}" type="slidenum">
              <a:rPr/>
              <a:t>6</a:t>
            </a:fld>
            <a:endParaRPr/>
          </a:p>
        </p:txBody>
      </p:sp>
    </p:spTree>
    <p:extLst>
      <p:ext uri="{BB962C8B-B14F-4D97-AF65-F5344CB8AC3E}">
        <p14:creationId xmlns:p14="http://schemas.microsoft.com/office/powerpoint/2010/main" val="2205976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itle 1"/>
          <p:cNvSpPr txBox="1">
            <a:spLocks noGrp="1"/>
          </p:cNvSpPr>
          <p:nvPr>
            <p:ph type="title"/>
          </p:nvPr>
        </p:nvSpPr>
        <p:spPr>
          <a:prstGeom prst="rect">
            <a:avLst/>
          </a:prstGeom>
        </p:spPr>
        <p:txBody>
          <a:bodyPr/>
          <a:lstStyle/>
          <a:p>
            <a:r>
              <a:rPr lang="en-IN" dirty="0">
                <a:latin typeface="Times New Roman" panose="02020603050405020304" pitchFamily="18" charset="0"/>
                <a:cs typeface="Times New Roman" panose="02020603050405020304" pitchFamily="18" charset="0"/>
              </a:rPr>
              <a:t>System Architecture:</a:t>
            </a:r>
            <a:endParaRPr dirty="0">
              <a:latin typeface="Times New Roman" panose="02020603050405020304" pitchFamily="18" charset="0"/>
              <a:cs typeface="Times New Roman" panose="02020603050405020304" pitchFamily="18" charset="0"/>
            </a:endParaRPr>
          </a:p>
        </p:txBody>
      </p:sp>
      <p:sp>
        <p:nvSpPr>
          <p:cNvPr id="185" name="Slide Number"/>
          <p:cNvSpPr txBox="1">
            <a:spLocks noGrp="1"/>
          </p:cNvSpPr>
          <p:nvPr>
            <p:ph type="sldNum" sz="quarter" idx="12"/>
          </p:nvPr>
        </p:nvSpPr>
        <p:spPr>
          <a:prstGeom prst="rect">
            <a:avLst/>
          </a:prstGeom>
        </p:spPr>
        <p:txBody>
          <a:bodyPr/>
          <a:lstStyle/>
          <a:p>
            <a:fld id="{86CB4B4D-7CA3-9044-876B-883B54F8677D}" type="slidenum">
              <a:rPr/>
              <a:t>7</a:t>
            </a:fld>
            <a:endParaRPr/>
          </a:p>
        </p:txBody>
      </p:sp>
      <p:pic>
        <p:nvPicPr>
          <p:cNvPr id="5" name="Picture 4">
            <a:extLst>
              <a:ext uri="{FF2B5EF4-FFF2-40B4-BE49-F238E27FC236}">
                <a16:creationId xmlns:a16="http://schemas.microsoft.com/office/drawing/2014/main" id="{E5545264-D1A7-6C73-A77F-EAE7373C9ABB}"/>
              </a:ext>
            </a:extLst>
          </p:cNvPr>
          <p:cNvPicPr>
            <a:picLocks noChangeAspect="1"/>
          </p:cNvPicPr>
          <p:nvPr/>
        </p:nvPicPr>
        <p:blipFill>
          <a:blip r:embed="rId2"/>
          <a:stretch>
            <a:fillRect/>
          </a:stretch>
        </p:blipFill>
        <p:spPr>
          <a:xfrm>
            <a:off x="1661652" y="2389239"/>
            <a:ext cx="8868695" cy="4355690"/>
          </a:xfrm>
          <a:prstGeom prst="rect">
            <a:avLst/>
          </a:prstGeom>
        </p:spPr>
      </p:pic>
    </p:spTree>
    <p:extLst>
      <p:ext uri="{BB962C8B-B14F-4D97-AF65-F5344CB8AC3E}">
        <p14:creationId xmlns:p14="http://schemas.microsoft.com/office/powerpoint/2010/main" val="22605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485E-2184-C87D-C713-6308AA0B07DB}"/>
              </a:ext>
            </a:extLst>
          </p:cNvPr>
          <p:cNvSpPr>
            <a:spLocks noGrp="1"/>
          </p:cNvSpPr>
          <p:nvPr>
            <p:ph type="title"/>
          </p:nvPr>
        </p:nvSpPr>
        <p:spPr>
          <a:xfrm>
            <a:off x="314633" y="846689"/>
            <a:ext cx="4572000" cy="792000"/>
          </a:xfrm>
        </p:spPr>
        <p:txBody>
          <a:bodyPr>
            <a:normAutofit/>
          </a:bodyPr>
          <a:lstStyle/>
          <a:p>
            <a:r>
              <a:rPr lang="en-IN" dirty="0">
                <a:solidFill>
                  <a:schemeClr val="bg1"/>
                </a:solidFill>
                <a:latin typeface="Times New Roman" panose="02020603050405020304" pitchFamily="18" charset="0"/>
                <a:cs typeface="Times New Roman" panose="02020603050405020304" pitchFamily="18" charset="0"/>
              </a:rPr>
              <a:t>Hardware Description</a:t>
            </a:r>
          </a:p>
        </p:txBody>
      </p:sp>
      <p:sp>
        <p:nvSpPr>
          <p:cNvPr id="3" name="TextBox 2">
            <a:extLst>
              <a:ext uri="{FF2B5EF4-FFF2-40B4-BE49-F238E27FC236}">
                <a16:creationId xmlns:a16="http://schemas.microsoft.com/office/drawing/2014/main" id="{70DCBF4F-CAE7-8584-91EF-A247FFE7811E}"/>
              </a:ext>
            </a:extLst>
          </p:cNvPr>
          <p:cNvSpPr txBox="1"/>
          <p:nvPr/>
        </p:nvSpPr>
        <p:spPr>
          <a:xfrm>
            <a:off x="754283" y="2307469"/>
            <a:ext cx="10683433" cy="49630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342900" indent="-342900">
              <a:lnSpc>
                <a:spcPct val="150000"/>
              </a:lnSpc>
              <a:spcAft>
                <a:spcPts val="355"/>
              </a:spcAft>
              <a:buFont typeface="Wingdings" panose="05000000000000000000" pitchFamily="2" charset="2"/>
              <a:buChar char="Ø"/>
              <a:tabLst>
                <a:tab pos="2507615" algn="ctr"/>
                <a:tab pos="5100320" algn="ctr"/>
                <a:tab pos="8130540" algn="ctr"/>
              </a:tabLst>
            </a:pPr>
            <a:r>
              <a:rPr lang="en-IN"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Arduino Uno (Microcontroller)</a:t>
            </a:r>
            <a:endParaRPr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50000"/>
              </a:lnSpc>
              <a:spcAft>
                <a:spcPts val="355"/>
              </a:spcAft>
              <a:buFont typeface="Wingdings" panose="05000000000000000000" pitchFamily="2" charset="2"/>
              <a:buChar char="Ø"/>
              <a:tabLst>
                <a:tab pos="2507615" algn="ctr"/>
                <a:tab pos="5100320" algn="ctr"/>
                <a:tab pos="8130540" algn="ctr"/>
              </a:tabLst>
            </a:pPr>
            <a:r>
              <a:rPr lang="en-IN" sz="2000" kern="1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NodeMCU (ESP8266) </a:t>
            </a:r>
          </a:p>
          <a:p>
            <a:pPr marL="342900" indent="-342900">
              <a:lnSpc>
                <a:spcPct val="150000"/>
              </a:lnSpc>
              <a:spcAft>
                <a:spcPts val="355"/>
              </a:spcAft>
              <a:buFont typeface="Wingdings" panose="05000000000000000000" pitchFamily="2" charset="2"/>
              <a:buChar char="Ø"/>
              <a:tabLst>
                <a:tab pos="2507615" algn="ctr"/>
                <a:tab pos="5100320" algn="ctr"/>
                <a:tab pos="8130540" algn="ctr"/>
              </a:tabLst>
            </a:pPr>
            <a:r>
              <a:rPr lang="en-IN" sz="2000" dirty="0">
                <a:latin typeface="Times New Roman" panose="02020603050405020304" pitchFamily="18" charset="0"/>
                <a:cs typeface="Times New Roman" panose="02020603050405020304" pitchFamily="18" charset="0"/>
              </a:rPr>
              <a:t>Vibration Sensor</a:t>
            </a:r>
          </a:p>
          <a:p>
            <a:pPr marL="342900" indent="-342900">
              <a:lnSpc>
                <a:spcPct val="150000"/>
              </a:lnSpc>
              <a:spcAft>
                <a:spcPts val="355"/>
              </a:spcAft>
              <a:buFont typeface="Wingdings" panose="05000000000000000000" pitchFamily="2" charset="2"/>
              <a:buChar char="Ø"/>
              <a:tabLst>
                <a:tab pos="2507615" algn="ctr"/>
                <a:tab pos="5100320" algn="ctr"/>
                <a:tab pos="8130540" algn="ctr"/>
              </a:tabLst>
            </a:pPr>
            <a:r>
              <a:rPr lang="en-IN" sz="2000" dirty="0">
                <a:latin typeface="Times New Roman" panose="02020603050405020304" pitchFamily="18" charset="0"/>
                <a:cs typeface="Times New Roman" panose="02020603050405020304" pitchFamily="18" charset="0"/>
              </a:rPr>
              <a:t>Soil Moisture Sensor</a:t>
            </a:r>
          </a:p>
          <a:p>
            <a:pPr marL="342900" indent="-342900">
              <a:lnSpc>
                <a:spcPct val="150000"/>
              </a:lnSpc>
              <a:spcAft>
                <a:spcPts val="355"/>
              </a:spcAft>
              <a:buFont typeface="Wingdings" panose="05000000000000000000" pitchFamily="2" charset="2"/>
              <a:buChar char="Ø"/>
              <a:tabLst>
                <a:tab pos="2507615" algn="ctr"/>
                <a:tab pos="5100320" algn="ctr"/>
                <a:tab pos="8130540" algn="ctr"/>
              </a:tabLst>
            </a:pPr>
            <a:r>
              <a:rPr lang="en-IN" sz="2000" dirty="0">
                <a:latin typeface="Times New Roman" panose="02020603050405020304" pitchFamily="18" charset="0"/>
                <a:cs typeface="Times New Roman" panose="02020603050405020304" pitchFamily="18" charset="0"/>
              </a:rPr>
              <a:t>Rain Detector Sensor</a:t>
            </a:r>
          </a:p>
          <a:p>
            <a:pPr marL="342900" indent="-342900">
              <a:lnSpc>
                <a:spcPct val="150000"/>
              </a:lnSpc>
              <a:spcAft>
                <a:spcPts val="355"/>
              </a:spcAft>
              <a:buFont typeface="Wingdings" panose="05000000000000000000" pitchFamily="2" charset="2"/>
              <a:buChar char="Ø"/>
              <a:tabLst>
                <a:tab pos="2507615" algn="ctr"/>
                <a:tab pos="5100320" algn="ctr"/>
                <a:tab pos="8130540" algn="ctr"/>
              </a:tabLst>
            </a:pPr>
            <a:r>
              <a:rPr lang="en-IN" sz="2000" dirty="0">
                <a:latin typeface="Times New Roman" panose="02020603050405020304" pitchFamily="18" charset="0"/>
                <a:cs typeface="Times New Roman" panose="02020603050405020304" pitchFamily="18" charset="0"/>
              </a:rPr>
              <a:t>DHT11 Sensor</a:t>
            </a:r>
          </a:p>
          <a:p>
            <a:pPr marL="342900" indent="-342900">
              <a:lnSpc>
                <a:spcPct val="150000"/>
              </a:lnSpc>
              <a:spcAft>
                <a:spcPts val="355"/>
              </a:spcAft>
              <a:buFont typeface="Wingdings" panose="05000000000000000000" pitchFamily="2" charset="2"/>
              <a:buChar char="Ø"/>
              <a:tabLst>
                <a:tab pos="2507615" algn="ctr"/>
                <a:tab pos="5100320" algn="ctr"/>
                <a:tab pos="8130540" algn="ctr"/>
              </a:tabLst>
            </a:pPr>
            <a:r>
              <a:rPr lang="en-IN" sz="2000" dirty="0">
                <a:latin typeface="Times New Roman" panose="02020603050405020304" pitchFamily="18" charset="0"/>
                <a:cs typeface="Times New Roman" panose="02020603050405020304" pitchFamily="18" charset="0"/>
              </a:rPr>
              <a:t>I2C LCD Display</a:t>
            </a:r>
            <a:r>
              <a:rPr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nSpc>
                <a:spcPct val="150000"/>
              </a:lnSpc>
              <a:spcAft>
                <a:spcPts val="355"/>
              </a:spcAft>
              <a:buFont typeface="Wingdings" panose="05000000000000000000" pitchFamily="2" charset="2"/>
              <a:buChar char="Ø"/>
              <a:tabLst>
                <a:tab pos="2507615" algn="ctr"/>
                <a:tab pos="5100320" algn="ctr"/>
                <a:tab pos="8130540" algn="ctr"/>
              </a:tabLst>
            </a:pPr>
            <a:r>
              <a:rPr lang="en-IN" sz="20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Power Supply</a:t>
            </a:r>
            <a:r>
              <a:rPr lang="en-IN" sz="20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OF </a:t>
            </a:r>
            <a:r>
              <a:rPr lang="en-IN" sz="2400" kern="1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AND 	 ENGINEERING</a:t>
            </a:r>
            <a:endPar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6350">
              <a:lnSpc>
                <a:spcPct val="107000"/>
              </a:lnSpc>
              <a:spcAft>
                <a:spcPts val="2880"/>
              </a:spcAft>
            </a:pPr>
            <a:r>
              <a:rPr lang="en-IN" sz="2400" b="1" kern="100" dirty="0">
                <a:solidFill>
                  <a:srgbClr val="252525"/>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104934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3AA5F-ECA6-F096-FB76-6B66F8394DBC}"/>
              </a:ext>
            </a:extLst>
          </p:cNvPr>
          <p:cNvSpPr>
            <a:spLocks noGrp="1"/>
          </p:cNvSpPr>
          <p:nvPr>
            <p:ph type="title"/>
          </p:nvPr>
        </p:nvSpPr>
        <p:spPr>
          <a:xfrm>
            <a:off x="405114" y="365125"/>
            <a:ext cx="10741306" cy="827067"/>
          </a:xfrm>
        </p:spPr>
        <p:txBody>
          <a:bodyPr/>
          <a:lstStyle/>
          <a:p>
            <a:r>
              <a:rPr lang="en-IN" sz="2800" dirty="0">
                <a:latin typeface="Times New Roman" panose="02020603050405020304" pitchFamily="18" charset="0"/>
                <a:cs typeface="Times New Roman" panose="02020603050405020304" pitchFamily="18" charset="0"/>
              </a:rPr>
              <a:t>	Arduino Uno:	</a:t>
            </a:r>
          </a:p>
        </p:txBody>
      </p:sp>
      <p:sp>
        <p:nvSpPr>
          <p:cNvPr id="8" name="TextBox 7">
            <a:extLst>
              <a:ext uri="{FF2B5EF4-FFF2-40B4-BE49-F238E27FC236}">
                <a16:creationId xmlns:a16="http://schemas.microsoft.com/office/drawing/2014/main" id="{40DF689D-ED12-19B9-4FD6-2E5EF133BF5C}"/>
              </a:ext>
            </a:extLst>
          </p:cNvPr>
          <p:cNvSpPr txBox="1"/>
          <p:nvPr/>
        </p:nvSpPr>
        <p:spPr>
          <a:xfrm>
            <a:off x="578237" y="2684206"/>
            <a:ext cx="5812731" cy="27699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342900" marR="0" indent="-342900" algn="just" defTabSz="914400" rtl="0" fontAlgn="auto" latinLnBrk="0" hangingPunct="0">
              <a:lnSpc>
                <a:spcPct val="150000"/>
              </a:lnSpc>
              <a:spcBef>
                <a:spcPts val="0"/>
              </a:spcBef>
              <a:spcAft>
                <a:spcPts val="0"/>
              </a:spcAft>
              <a:buClrTx/>
              <a:buSzTx/>
              <a:buFont typeface="Wingdings" panose="05000000000000000000" pitchFamily="2" charset="2"/>
              <a:buChar char="Ø"/>
            </a:pPr>
            <a:r>
              <a:rPr lang="en-IN" sz="2000" dirty="0">
                <a:solidFill>
                  <a:schemeClr val="tx1"/>
                </a:solidFill>
                <a:effectLst/>
                <a:latin typeface="Times New Roman" panose="02020603050405020304" pitchFamily="18" charset="0"/>
                <a:ea typeface="Times New Roman" panose="02020603050405020304" pitchFamily="18" charset="0"/>
              </a:rPr>
              <a:t>The Arduino Uno R3 is a microcontroller board based on a removable, </a:t>
            </a:r>
            <a:r>
              <a:rPr lang="en-IN" sz="2000" dirty="0" err="1">
                <a:solidFill>
                  <a:schemeClr val="tx1"/>
                </a:solidFill>
                <a:effectLst/>
                <a:latin typeface="Times New Roman" panose="02020603050405020304" pitchFamily="18" charset="0"/>
                <a:ea typeface="Times New Roman" panose="02020603050405020304" pitchFamily="18" charset="0"/>
              </a:rPr>
              <a:t>dualinline</a:t>
            </a:r>
            <a:r>
              <a:rPr lang="en-IN" sz="2000" dirty="0">
                <a:solidFill>
                  <a:schemeClr val="tx1"/>
                </a:solidFill>
                <a:effectLst/>
                <a:latin typeface="Times New Roman" panose="02020603050405020304" pitchFamily="18" charset="0"/>
                <a:ea typeface="Times New Roman" panose="02020603050405020304" pitchFamily="18" charset="0"/>
              </a:rPr>
              <a:t>-package (DIP) ATmega328 AVR microcontroller. It has 20 digital input/output pins (of which 6 can be used as PWM outputs and 6 can be used as </a:t>
            </a:r>
            <a:r>
              <a:rPr lang="en-IN" sz="2000" dirty="0" err="1">
                <a:solidFill>
                  <a:schemeClr val="tx1"/>
                </a:solidFill>
                <a:effectLst/>
                <a:latin typeface="Times New Roman" panose="02020603050405020304" pitchFamily="18" charset="0"/>
                <a:ea typeface="Times New Roman" panose="02020603050405020304" pitchFamily="18" charset="0"/>
              </a:rPr>
              <a:t>analog</a:t>
            </a:r>
            <a:r>
              <a:rPr lang="en-IN" sz="2000" dirty="0">
                <a:solidFill>
                  <a:schemeClr val="tx1"/>
                </a:solidFill>
                <a:effectLst/>
                <a:latin typeface="Times New Roman" panose="02020603050405020304" pitchFamily="18" charset="0"/>
                <a:ea typeface="Times New Roman" panose="02020603050405020304" pitchFamily="18" charset="0"/>
              </a:rPr>
              <a:t> inputs). Programs can be loaded on to it from the easy-to-use.</a:t>
            </a:r>
            <a:endParaRPr kumimoji="0" lang="en-IN" sz="2000" b="0" i="0" u="none" strike="noStrike" cap="none" spc="0" normalizeH="0" baseline="0" dirty="0">
              <a:ln>
                <a:noFill/>
              </a:ln>
              <a:solidFill>
                <a:schemeClr val="tx1"/>
              </a:solidFill>
              <a:effectLst/>
              <a:uFillTx/>
              <a:latin typeface="+mn-lt"/>
              <a:ea typeface="+mn-ea"/>
              <a:cs typeface="+mn-cs"/>
              <a:sym typeface="Calibri" panose="020F0502020204030204"/>
            </a:endParaRPr>
          </a:p>
        </p:txBody>
      </p:sp>
      <p:pic>
        <p:nvPicPr>
          <p:cNvPr id="11" name="Picture 10">
            <a:extLst>
              <a:ext uri="{FF2B5EF4-FFF2-40B4-BE49-F238E27FC236}">
                <a16:creationId xmlns:a16="http://schemas.microsoft.com/office/drawing/2014/main" id="{9439DC94-2CE4-E1C5-B607-693D0F4CC607}"/>
              </a:ext>
            </a:extLst>
          </p:cNvPr>
          <p:cNvPicPr/>
          <p:nvPr/>
        </p:nvPicPr>
        <p:blipFill>
          <a:blip r:embed="rId2"/>
          <a:stretch>
            <a:fillRect/>
          </a:stretch>
        </p:blipFill>
        <p:spPr>
          <a:xfrm>
            <a:off x="7266038" y="2890684"/>
            <a:ext cx="4485353" cy="2867722"/>
          </a:xfrm>
          <a:prstGeom prst="rect">
            <a:avLst/>
          </a:prstGeom>
        </p:spPr>
      </p:pic>
    </p:spTree>
    <p:extLst>
      <p:ext uri="{BB962C8B-B14F-4D97-AF65-F5344CB8AC3E}">
        <p14:creationId xmlns:p14="http://schemas.microsoft.com/office/powerpoint/2010/main" val="40383662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617</TotalTime>
  <Words>1260</Words>
  <Application>Microsoft Office PowerPoint</Application>
  <PresentationFormat>Widescreen</PresentationFormat>
  <Paragraphs>81</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vt:lpstr>
      <vt:lpstr>Times New Roman</vt:lpstr>
      <vt:lpstr>Wingdings</vt:lpstr>
      <vt:lpstr>Wingdings 3</vt:lpstr>
      <vt:lpstr>Ion Boardroom</vt:lpstr>
      <vt:lpstr>PowerPoint Presentation</vt:lpstr>
      <vt:lpstr>AGENDA </vt:lpstr>
      <vt:lpstr>INTRODUCTION:</vt:lpstr>
      <vt:lpstr>Problem Statement:</vt:lpstr>
      <vt:lpstr>Kerala-Wayanad Landslide - 1</vt:lpstr>
      <vt:lpstr>Proposed Methodology:</vt:lpstr>
      <vt:lpstr>System Architecture:</vt:lpstr>
      <vt:lpstr>Hardware Description</vt:lpstr>
      <vt:lpstr> Arduino Uno: </vt:lpstr>
      <vt:lpstr>NodeMCU [ESP8266] :</vt:lpstr>
      <vt:lpstr>LCD Display: </vt:lpstr>
      <vt:lpstr>Ultrasonic Sensor: </vt:lpstr>
      <vt:lpstr>Vibrational Sensor: </vt:lpstr>
      <vt:lpstr>Soil Moisture Sensor: </vt:lpstr>
      <vt:lpstr>Rain Detect Sensor: </vt:lpstr>
      <vt:lpstr>DHT-11 Sensor: </vt:lpstr>
      <vt:lpstr>GSM SIM900A: </vt:lpstr>
      <vt:lpstr>Software Description :   1.Blynk App</vt:lpstr>
      <vt:lpstr>Results:</vt:lpstr>
      <vt:lpstr>Results:</vt:lpstr>
      <vt:lpstr>Future Work</vt:lpstr>
      <vt:lpstr>Future Work</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AMBATI</dc:creator>
  <cp:lastModifiedBy>Pradeep Namoju</cp:lastModifiedBy>
  <cp:revision>13</cp:revision>
  <dcterms:created xsi:type="dcterms:W3CDTF">2024-09-01T15:18:00Z</dcterms:created>
  <dcterms:modified xsi:type="dcterms:W3CDTF">2024-11-25T22:57:45Z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C7A3EEC3478443D6A26456C76BF36B89_12</vt:lpwstr>
  </property>
  <property fmtid="{D5CDD505-2E9C-101B-9397-08002B2CF9AE}" pid="3" name="KSOProductBuildVer">
    <vt:lpwstr>1033-12.2.0.17562</vt:lpwstr>
  </property>
</Properties>
</file>